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33CC"/>
    <a:srgbClr val="0000FF"/>
    <a:srgbClr val="50C3FC"/>
    <a:srgbClr val="FFB727"/>
    <a:srgbClr val="FF8E41"/>
    <a:srgbClr val="3BBAF9"/>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7" d="100"/>
          <a:sy n="67"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27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27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D274A3B-AF25-4033-AAF0-4BCBAFEDF60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274A3B-AF25-4033-AAF0-4BCBAFEDF605}"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Compiled &amp; Designed by : Presentation Point   Idea by: SAAD(CEO Future IT) © 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0" y="6553200"/>
            <a:ext cx="914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smtClean="0">
                <a:solidFill>
                  <a:srgbClr val="FFB727"/>
                </a:solidFill>
              </a:defRPr>
            </a:lvl1pPr>
          </a:lstStyle>
          <a:p>
            <a:pPr>
              <a:defRPr/>
            </a:pPr>
            <a:r>
              <a:rPr lang="en-US" smtClean="0"/>
              <a:t>Compiled &amp; Designed by : Presentation Point   Idea by: SAAD(CEO Future IT) © 2011</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utureit.yola.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1"/>
          <p:cNvSpPr>
            <a:spLocks noGrp="1"/>
          </p:cNvSpPr>
          <p:nvPr>
            <p:ph type="ftr" sz="quarter" idx="10"/>
          </p:nvPr>
        </p:nvSpPr>
        <p:spPr>
          <a:noFill/>
        </p:spPr>
        <p:txBody>
          <a:bodyPr/>
          <a:lstStyle/>
          <a:p>
            <a:r>
              <a:rPr lang="en-US" dirty="0" smtClean="0"/>
              <a:t>Compiled &amp; Designed </a:t>
            </a:r>
            <a:r>
              <a:rPr lang="en-US" dirty="0"/>
              <a:t>by </a:t>
            </a:r>
            <a:r>
              <a:rPr lang="en-US" dirty="0" smtClean="0"/>
              <a:t>: Presentation Point  	Idea by: SAAD(CEO Future IT) © 2011</a:t>
            </a:r>
            <a:endParaRPr lang="en-US" dirty="0"/>
          </a:p>
        </p:txBody>
      </p:sp>
      <p:sp>
        <p:nvSpPr>
          <p:cNvPr id="2051" name="WordArt 2"/>
          <p:cNvSpPr>
            <a:spLocks noChangeArrowheads="1" noChangeShapeType="1" noTextEdit="1"/>
          </p:cNvSpPr>
          <p:nvPr/>
        </p:nvSpPr>
        <p:spPr bwMode="auto">
          <a:xfrm>
            <a:off x="533400" y="76200"/>
            <a:ext cx="8229600" cy="23622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COMPUTER VIRUS</a:t>
            </a:r>
          </a:p>
        </p:txBody>
      </p:sp>
      <p:sp>
        <p:nvSpPr>
          <p:cNvPr id="2052" name="WordArt 3"/>
          <p:cNvSpPr>
            <a:spLocks noChangeArrowheads="1" noChangeShapeType="1" noTextEdit="1"/>
          </p:cNvSpPr>
          <p:nvPr/>
        </p:nvSpPr>
        <p:spPr bwMode="auto">
          <a:xfrm>
            <a:off x="914400" y="2590800"/>
            <a:ext cx="7620000" cy="1390650"/>
          </a:xfrm>
          <a:prstGeom prst="rect">
            <a:avLst/>
          </a:prstGeom>
        </p:spPr>
        <p:txBody>
          <a:bodyPr wrap="none" fromWordArt="1">
            <a:prstTxWarp prst="textPlain">
              <a:avLst>
                <a:gd name="adj" fmla="val 50000"/>
              </a:avLst>
            </a:prstTxWarp>
          </a:bodyPr>
          <a:lstStyle/>
          <a:p>
            <a:pPr algn="ctr"/>
            <a:r>
              <a:rPr lang="en-US" sz="3600" kern="10" spc="720" dirty="0">
                <a:ln w="9525">
                  <a:noFill/>
                  <a:round/>
                  <a:headEnd/>
                  <a:tailEnd/>
                </a:ln>
                <a:gradFill rotWithShape="1">
                  <a:gsLst>
                    <a:gs pos="0">
                      <a:srgbClr val="AAAAAA"/>
                    </a:gs>
                    <a:gs pos="100000">
                      <a:srgbClr val="FFFFFF"/>
                    </a:gs>
                  </a:gsLst>
                  <a:lin ang="5400000" scaled="1"/>
                </a:gradFill>
                <a:effectLst>
                  <a:outerShdw dist="45791" dir="3378596" algn="ctr" rotWithShape="0">
                    <a:srgbClr val="4D4D4D"/>
                  </a:outerShdw>
                </a:effectLst>
                <a:latin typeface="Arial Black"/>
              </a:rPr>
              <a:t>a complete study....</a:t>
            </a:r>
          </a:p>
        </p:txBody>
      </p:sp>
      <p:sp>
        <p:nvSpPr>
          <p:cNvPr id="2057" name="Text Box 9"/>
          <p:cNvSpPr txBox="1">
            <a:spLocks noChangeArrowheads="1"/>
          </p:cNvSpPr>
          <p:nvPr/>
        </p:nvSpPr>
        <p:spPr bwMode="auto">
          <a:xfrm>
            <a:off x="2362200" y="3886200"/>
            <a:ext cx="6705600" cy="2308324"/>
          </a:xfrm>
          <a:prstGeom prst="rect">
            <a:avLst/>
          </a:prstGeom>
          <a:noFill/>
          <a:ln w="9525">
            <a:noFill/>
            <a:miter lim="800000"/>
            <a:headEnd/>
            <a:tailEnd/>
          </a:ln>
          <a:effectLst/>
        </p:spPr>
        <p:txBody>
          <a:bodyPr wrap="square">
            <a:spAutoFit/>
          </a:bodyPr>
          <a:lstStyle/>
          <a:p>
            <a:pPr>
              <a:spcBef>
                <a:spcPct val="50000"/>
              </a:spcBef>
              <a:defRPr/>
            </a:pPr>
            <a:r>
              <a:rPr lang="en-US" sz="1800" b="1" dirty="0" smtClean="0">
                <a:solidFill>
                  <a:srgbClr val="DDDDDD"/>
                </a:solidFill>
              </a:rPr>
              <a:t>Compiled By &amp; Designed </a:t>
            </a:r>
            <a:r>
              <a:rPr lang="en-US" sz="1800" b="1" dirty="0">
                <a:solidFill>
                  <a:srgbClr val="DDDDDD"/>
                </a:solidFill>
              </a:rPr>
              <a:t>:</a:t>
            </a:r>
            <a:r>
              <a:rPr lang="en-US" b="1" dirty="0">
                <a:solidFill>
                  <a:srgbClr val="DDDDDD"/>
                </a:solidFill>
                <a:effectLst>
                  <a:outerShdw blurRad="38100" dist="38100" dir="2700000" algn="tl">
                    <a:srgbClr val="000000"/>
                  </a:outerShdw>
                </a:effectLst>
              </a:rPr>
              <a:t> </a:t>
            </a:r>
            <a:r>
              <a:rPr lang="en-US" b="1" dirty="0" smtClean="0">
                <a:solidFill>
                  <a:srgbClr val="DDDDDD"/>
                </a:solidFill>
                <a:effectLst>
                  <a:outerShdw blurRad="38100" dist="38100" dir="2700000" algn="tl">
                    <a:srgbClr val="000000"/>
                  </a:outerShdw>
                </a:effectLst>
              </a:rPr>
              <a:t>Presentation Point</a:t>
            </a:r>
          </a:p>
          <a:p>
            <a:pPr>
              <a:spcBef>
                <a:spcPct val="50000"/>
              </a:spcBef>
              <a:defRPr/>
            </a:pPr>
            <a:r>
              <a:rPr lang="en-US" b="1" dirty="0" smtClean="0">
                <a:solidFill>
                  <a:srgbClr val="DDDDDD"/>
                </a:solidFill>
                <a:effectLst>
                  <a:outerShdw blurRad="38100" dist="38100" dir="2700000" algn="tl">
                    <a:srgbClr val="000000"/>
                  </a:outerShdw>
                </a:effectLst>
              </a:rPr>
              <a:t>(www.presentationpoint.yola.com)</a:t>
            </a:r>
            <a:endParaRPr lang="en-US" b="1" dirty="0">
              <a:solidFill>
                <a:srgbClr val="DDDDDD"/>
              </a:solidFill>
              <a:effectLst>
                <a:outerShdw blurRad="38100" dist="38100" dir="2700000" algn="tl">
                  <a:srgbClr val="000000"/>
                </a:outerShdw>
              </a:effectLst>
            </a:endParaRPr>
          </a:p>
          <a:p>
            <a:pPr>
              <a:spcBef>
                <a:spcPct val="50000"/>
              </a:spcBef>
              <a:defRPr/>
            </a:pPr>
            <a:r>
              <a:rPr lang="en-US" sz="2000" b="1" dirty="0" smtClean="0">
                <a:solidFill>
                  <a:srgbClr val="DDDDDD"/>
                </a:solidFill>
                <a:effectLst>
                  <a:outerShdw blurRad="38100" dist="38100" dir="2700000" algn="tl">
                    <a:srgbClr val="000000"/>
                  </a:outerShdw>
                </a:effectLst>
              </a:rPr>
              <a:t>Idea &amp; Support by: </a:t>
            </a:r>
          </a:p>
          <a:p>
            <a:pPr>
              <a:spcBef>
                <a:spcPct val="50000"/>
              </a:spcBef>
              <a:defRPr/>
            </a:pPr>
            <a:r>
              <a:rPr lang="en-US" sz="2000" b="1" dirty="0" smtClean="0">
                <a:solidFill>
                  <a:srgbClr val="DDDDDD"/>
                </a:solidFill>
                <a:effectLst>
                  <a:outerShdw blurRad="38100" dist="38100" dir="2700000" algn="tl">
                    <a:srgbClr val="000000"/>
                  </a:outerShdw>
                </a:effectLst>
              </a:rPr>
              <a:t>Future IT(</a:t>
            </a:r>
            <a:r>
              <a:rPr lang="en-US" sz="2000" b="1" dirty="0" smtClean="0">
                <a:solidFill>
                  <a:srgbClr val="DDDDDD"/>
                </a:solidFill>
                <a:effectLst>
                  <a:outerShdw blurRad="38100" dist="38100" dir="2700000" algn="tl">
                    <a:srgbClr val="000000"/>
                  </a:outerShdw>
                </a:effectLst>
                <a:hlinkClick r:id="rId3"/>
              </a:rPr>
              <a:t>www.futureit.yola.com</a:t>
            </a:r>
            <a:r>
              <a:rPr lang="en-US" sz="2000" b="1" dirty="0" smtClean="0">
                <a:solidFill>
                  <a:srgbClr val="DDDDDD"/>
                </a:solidFill>
                <a:effectLst>
                  <a:outerShdw blurRad="38100" dist="38100" dir="2700000" algn="tl">
                    <a:srgbClr val="000000"/>
                  </a:outerShdw>
                </a:effectLst>
              </a:rPr>
              <a:t>) ,SAAD (CEO Future IT)</a:t>
            </a:r>
            <a:endParaRPr lang="en-US" sz="2000" b="1" dirty="0">
              <a:solidFill>
                <a:srgbClr val="DDDDDD"/>
              </a:solidFill>
              <a:effectLst>
                <a:outerShdw blurRad="38100" dist="38100" dir="2700000" algn="tl">
                  <a:srgbClr val="000000"/>
                </a:outerShdw>
              </a:effectLst>
            </a:endParaRPr>
          </a:p>
          <a:p>
            <a:pPr algn="r">
              <a:spcBef>
                <a:spcPct val="50000"/>
              </a:spcBef>
              <a:defRPr/>
            </a:pPr>
            <a:r>
              <a:rPr lang="en-US" sz="1600" dirty="0" smtClean="0">
                <a:solidFill>
                  <a:srgbClr val="DDDDDD"/>
                </a:solidFill>
              </a:rPr>
              <a:t>(c) February</a:t>
            </a:r>
            <a:r>
              <a:rPr lang="en-US" sz="1600" dirty="0">
                <a:solidFill>
                  <a:srgbClr val="DDDDDD"/>
                </a:solidFill>
              </a:rPr>
              <a:t>, </a:t>
            </a:r>
            <a:r>
              <a:rPr lang="en-US" sz="1600" dirty="0" smtClean="0">
                <a:solidFill>
                  <a:srgbClr val="DDDDDD"/>
                </a:solidFill>
              </a:rPr>
              <a:t>2011</a:t>
            </a:r>
            <a:endParaRPr lang="en-US" sz="1600" dirty="0">
              <a:solidFill>
                <a:srgbClr val="DDDDDD"/>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09600" y="381000"/>
            <a:ext cx="7772400" cy="5516563"/>
          </a:xfrm>
          <a:prstGeom prst="rect">
            <a:avLst/>
          </a:prstGeom>
          <a:noFill/>
          <a:ln w="9525">
            <a:noFill/>
            <a:miter lim="800000"/>
            <a:headEnd/>
            <a:tailEnd/>
          </a:ln>
          <a:effectLst/>
        </p:spPr>
        <p:txBody>
          <a:bodyPr>
            <a:spAutoFit/>
          </a:bodyPr>
          <a:lstStyle/>
          <a:p>
            <a:pPr algn="just">
              <a:tabLst>
                <a:tab pos="457200" algn="l"/>
              </a:tabLst>
              <a:defRPr/>
            </a:pPr>
            <a:r>
              <a:rPr lang="en-US" sz="6600" b="1" i="1">
                <a:solidFill>
                  <a:schemeClr val="bg1"/>
                </a:solidFill>
                <a:effectLst>
                  <a:outerShdw blurRad="38100" dist="38100" dir="2700000" algn="tl">
                    <a:srgbClr val="000000"/>
                  </a:outerShdw>
                </a:effectLst>
                <a:cs typeface="Arial" charset="0"/>
              </a:rPr>
              <a:t>  </a:t>
            </a:r>
            <a:r>
              <a:rPr lang="en-US" sz="7200" b="1" i="1">
                <a:solidFill>
                  <a:schemeClr val="bg1"/>
                </a:solidFill>
                <a:effectLst>
                  <a:outerShdw blurRad="38100" dist="38100" dir="2700000" algn="tl">
                    <a:srgbClr val="000000"/>
                  </a:outerShdw>
                </a:effectLst>
                <a:cs typeface="Arial" charset="0"/>
              </a:rPr>
              <a:t>E-mail viruses:</a:t>
            </a:r>
          </a:p>
          <a:p>
            <a:pPr algn="just">
              <a:tabLst>
                <a:tab pos="457200" algn="l"/>
              </a:tabLst>
              <a:defRPr/>
            </a:pPr>
            <a:endParaRPr lang="en-US" sz="1400" b="1" i="1">
              <a:solidFill>
                <a:schemeClr val="bg1"/>
              </a:solidFill>
              <a:effectLst>
                <a:outerShdw blurRad="38100" dist="38100" dir="2700000" algn="tl">
                  <a:srgbClr val="000000"/>
                </a:outerShdw>
              </a:effectLst>
              <a:cs typeface="Arial" charset="0"/>
            </a:endParaRPr>
          </a:p>
          <a:p>
            <a:pPr algn="just">
              <a:tabLst>
                <a:tab pos="457200" algn="l"/>
              </a:tabLst>
              <a:defRPr/>
            </a:pPr>
            <a:r>
              <a:rPr lang="en-US" sz="4500" b="1">
                <a:solidFill>
                  <a:schemeClr val="bg1"/>
                </a:solidFill>
                <a:effectLst>
                  <a:outerShdw blurRad="38100" dist="38100" dir="2700000" algn="tl">
                    <a:srgbClr val="000000"/>
                  </a:outerShdw>
                </a:effectLst>
                <a:cs typeface="Arial" charset="0"/>
              </a:rPr>
              <a:t>An e-mail virus moves around in e-mail messages, and usually replicates itself by automatically mailing itself to dozens of people in the victim's e-mail address book. </a:t>
            </a:r>
            <a:endParaRPr lang="en-US" sz="80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57200" y="0"/>
            <a:ext cx="8382000" cy="6102350"/>
          </a:xfrm>
          <a:prstGeom prst="rect">
            <a:avLst/>
          </a:prstGeom>
          <a:noFill/>
          <a:ln w="9525">
            <a:noFill/>
            <a:miter lim="800000"/>
            <a:headEnd/>
            <a:tailEnd/>
          </a:ln>
          <a:effectLst/>
        </p:spPr>
        <p:txBody>
          <a:bodyPr>
            <a:spAutoFit/>
          </a:bodyPr>
          <a:lstStyle/>
          <a:p>
            <a:pPr algn="just">
              <a:defRPr/>
            </a:pPr>
            <a:r>
              <a:rPr lang="en-US" sz="6600" b="1" i="1">
                <a:solidFill>
                  <a:schemeClr val="bg1"/>
                </a:solidFill>
                <a:effectLst>
                  <a:outerShdw blurRad="38100" dist="38100" dir="2700000" algn="tl">
                    <a:srgbClr val="000000"/>
                  </a:outerShdw>
                </a:effectLst>
                <a:cs typeface="Arial" charset="0"/>
              </a:rPr>
              <a:t>Worms</a:t>
            </a:r>
            <a:r>
              <a:rPr lang="en-US" sz="4100" b="1">
                <a:solidFill>
                  <a:schemeClr val="bg1"/>
                </a:solidFill>
                <a:effectLst>
                  <a:outerShdw blurRad="38100" dist="38100" dir="2700000" algn="tl">
                    <a:srgbClr val="000000"/>
                  </a:outerShdw>
                </a:effectLst>
                <a:cs typeface="Arial" charset="0"/>
              </a:rPr>
              <a:t>:</a:t>
            </a:r>
          </a:p>
          <a:p>
            <a:pPr algn="just">
              <a:defRPr/>
            </a:pPr>
            <a:r>
              <a:rPr lang="en-US" sz="4100" b="1">
                <a:solidFill>
                  <a:schemeClr val="bg1"/>
                </a:solidFill>
                <a:effectLst>
                  <a:outerShdw blurRad="38100" dist="38100" dir="2700000" algn="tl">
                    <a:srgbClr val="000000"/>
                  </a:outerShdw>
                </a:effectLst>
                <a:cs typeface="Arial" charset="0"/>
              </a:rPr>
              <a:t> A worm is a computer program that has the ability to copy itself from machine to machine. Worms normally move around and infect other machines through computer networks. </a:t>
            </a:r>
            <a:r>
              <a:rPr lang="en-US" sz="4100" b="1">
                <a:solidFill>
                  <a:schemeClr val="bg1"/>
                </a:solidFill>
                <a:effectLst>
                  <a:outerShdw blurRad="38100" dist="38100" dir="2700000" algn="tl">
                    <a:srgbClr val="000000"/>
                  </a:outerShdw>
                </a:effectLst>
                <a:ea typeface="Arial Unicode MS" pitchFamily="34" charset="-128"/>
                <a:cs typeface="Arial Unicode MS" pitchFamily="34" charset="-128"/>
              </a:rPr>
              <a:t>Worms eat up storage space and slows down the computer. But worms don't alter or delete files. </a:t>
            </a:r>
            <a:endParaRPr lang="en-US" sz="72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09600" y="76200"/>
            <a:ext cx="7848600" cy="5334000"/>
          </a:xfrm>
          <a:prstGeom prst="rect">
            <a:avLst/>
          </a:prstGeom>
          <a:noFill/>
          <a:ln w="9525">
            <a:noFill/>
            <a:miter lim="800000"/>
            <a:headEnd/>
            <a:tailEnd/>
          </a:ln>
          <a:effectLst/>
        </p:spPr>
        <p:txBody>
          <a:bodyPr>
            <a:spAutoFit/>
          </a:bodyPr>
          <a:lstStyle/>
          <a:p>
            <a:pPr>
              <a:defRPr/>
            </a:pPr>
            <a:r>
              <a:rPr lang="en-US" sz="6600" b="1" i="1">
                <a:solidFill>
                  <a:schemeClr val="bg1"/>
                </a:solidFill>
                <a:effectLst>
                  <a:outerShdw blurRad="38100" dist="38100" dir="2700000" algn="tl">
                    <a:srgbClr val="000000"/>
                  </a:outerShdw>
                </a:effectLst>
                <a:cs typeface="Arial" charset="0"/>
              </a:rPr>
              <a:t>Trojan horses</a:t>
            </a:r>
            <a:r>
              <a:rPr lang="en-US" sz="4900" b="1">
                <a:solidFill>
                  <a:schemeClr val="bg1"/>
                </a:solidFill>
                <a:effectLst>
                  <a:outerShdw blurRad="38100" dist="38100" dir="2700000" algn="tl">
                    <a:srgbClr val="000000"/>
                  </a:outerShdw>
                </a:effectLst>
                <a:cs typeface="Arial" charset="0"/>
              </a:rPr>
              <a:t> :</a:t>
            </a:r>
          </a:p>
          <a:p>
            <a:pPr algn="just">
              <a:defRPr/>
            </a:pPr>
            <a:r>
              <a:rPr lang="en-US" sz="4900" b="1">
                <a:solidFill>
                  <a:schemeClr val="bg1"/>
                </a:solidFill>
                <a:effectLst>
                  <a:outerShdw blurRad="38100" dist="38100" dir="2700000" algn="tl">
                    <a:srgbClr val="000000"/>
                  </a:outerShdw>
                </a:effectLst>
                <a:cs typeface="Arial" charset="0"/>
              </a:rPr>
              <a:t> </a:t>
            </a:r>
            <a:r>
              <a:rPr lang="en-US" sz="4500" b="1">
                <a:solidFill>
                  <a:schemeClr val="bg1"/>
                </a:solidFill>
                <a:effectLst>
                  <a:outerShdw blurRad="38100" dist="38100" dir="2700000" algn="tl">
                    <a:srgbClr val="000000"/>
                  </a:outerShdw>
                </a:effectLst>
                <a:cs typeface="Arial" charset="0"/>
              </a:rPr>
              <a:t>A Trojan horse is simply a computer program that claims to do one thing (it may claim to be a game) but instead does damage when you run it (it may erase your hard disk).</a:t>
            </a:r>
            <a:r>
              <a:rPr lang="en-US" sz="4900" b="1">
                <a:solidFill>
                  <a:schemeClr val="bg1"/>
                </a:solidFill>
                <a:effectLst>
                  <a:outerShdw blurRad="38100" dist="38100" dir="2700000" algn="tl">
                    <a:srgbClr val="000000"/>
                  </a:outerShdw>
                </a:effectLst>
                <a:cs typeface="Arial" charset="0"/>
              </a:rPr>
              <a:t> </a:t>
            </a:r>
            <a:endParaRPr lang="en-US" sz="88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533400" y="381000"/>
            <a:ext cx="7924800" cy="5873750"/>
          </a:xfrm>
          <a:prstGeom prst="rect">
            <a:avLst/>
          </a:prstGeom>
          <a:noFill/>
          <a:ln w="9525">
            <a:noFill/>
            <a:miter lim="800000"/>
            <a:headEnd/>
            <a:tailEnd/>
          </a:ln>
          <a:effectLst/>
        </p:spPr>
        <p:txBody>
          <a:bodyPr>
            <a:spAutoFit/>
          </a:bodyPr>
          <a:lstStyle/>
          <a:p>
            <a:pPr algn="just">
              <a:tabLst>
                <a:tab pos="457200" algn="l"/>
              </a:tabLst>
              <a:defRPr/>
            </a:pPr>
            <a:r>
              <a:rPr lang="en-US" sz="4100" b="1">
                <a:solidFill>
                  <a:schemeClr val="bg1"/>
                </a:solidFill>
                <a:effectLst>
                  <a:outerShdw blurRad="38100" dist="38100" dir="2700000" algn="tl">
                    <a:srgbClr val="000000"/>
                  </a:outerShdw>
                </a:effectLst>
                <a:cs typeface="Arial" charset="0"/>
              </a:rPr>
              <a:t>When loaded onto your machine, a Trojan horse can capture information from your system -- such as user names and passwords or could allow a malicious hacker to remotely control your computer.  </a:t>
            </a:r>
          </a:p>
          <a:p>
            <a:pPr algn="just">
              <a:tabLst>
                <a:tab pos="457200" algn="l"/>
              </a:tabLst>
              <a:defRPr/>
            </a:pPr>
            <a:endParaRPr lang="en-US" sz="1000" b="1">
              <a:solidFill>
                <a:schemeClr val="bg1"/>
              </a:solidFill>
              <a:effectLst>
                <a:outerShdw blurRad="38100" dist="38100" dir="2700000" algn="tl">
                  <a:srgbClr val="000000"/>
                </a:outerShdw>
              </a:effectLst>
              <a:cs typeface="Arial" charset="0"/>
            </a:endParaRPr>
          </a:p>
          <a:p>
            <a:pPr algn="just">
              <a:tabLst>
                <a:tab pos="457200" algn="l"/>
              </a:tabLst>
              <a:defRPr/>
            </a:pPr>
            <a:r>
              <a:rPr lang="en-US" sz="4100" b="1">
                <a:solidFill>
                  <a:srgbClr val="B2B2B2"/>
                </a:solidFill>
                <a:effectLst>
                  <a:outerShdw blurRad="38100" dist="38100" dir="2700000" algn="tl">
                    <a:srgbClr val="000000"/>
                  </a:outerShdw>
                </a:effectLst>
                <a:cs typeface="Arial" charset="0"/>
              </a:rPr>
              <a:t>Trojan horses have no way to replicate automatically. </a:t>
            </a:r>
            <a:endParaRPr lang="en-US" sz="7200" b="1">
              <a:solidFill>
                <a:srgbClr val="B2B2B2"/>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81000" y="152400"/>
            <a:ext cx="8305800" cy="5865813"/>
          </a:xfrm>
          <a:prstGeom prst="rect">
            <a:avLst/>
          </a:prstGeom>
          <a:noFill/>
          <a:ln w="9525">
            <a:noFill/>
            <a:miter lim="800000"/>
            <a:headEnd/>
            <a:tailEnd/>
          </a:ln>
          <a:effectLst/>
        </p:spPr>
        <p:txBody>
          <a:bodyPr>
            <a:spAutoFit/>
          </a:bodyPr>
          <a:lstStyle/>
          <a:p>
            <a:pPr>
              <a:defRPr/>
            </a:pPr>
            <a:r>
              <a:rPr lang="en-US" sz="6000" b="1">
                <a:solidFill>
                  <a:schemeClr val="bg1"/>
                </a:solidFill>
                <a:effectLst>
                  <a:outerShdw blurRad="38100" dist="38100" dir="2700000" algn="tl">
                    <a:srgbClr val="000000"/>
                  </a:outerShdw>
                </a:effectLst>
                <a:cs typeface="Arial" charset="0"/>
              </a:rPr>
              <a:t>Origins of Viruses :</a:t>
            </a:r>
          </a:p>
          <a:p>
            <a:pPr algn="just">
              <a:defRPr/>
            </a:pPr>
            <a:r>
              <a:rPr lang="en-US" sz="4800" b="1">
                <a:solidFill>
                  <a:schemeClr val="bg1"/>
                </a:solidFill>
                <a:effectLst>
                  <a:outerShdw blurRad="38100" dist="38100" dir="2700000" algn="tl">
                    <a:srgbClr val="000000"/>
                  </a:outerShdw>
                </a:effectLst>
                <a:cs typeface="Arial" charset="0"/>
              </a:rPr>
              <a:t> P</a:t>
            </a:r>
            <a:r>
              <a:rPr lang="en-US" sz="3700" b="1">
                <a:solidFill>
                  <a:schemeClr val="bg1"/>
                </a:solidFill>
                <a:effectLst>
                  <a:outerShdw blurRad="38100" dist="38100" dir="2700000" algn="tl">
                    <a:srgbClr val="000000"/>
                  </a:outerShdw>
                </a:effectLst>
                <a:cs typeface="Arial" charset="0"/>
              </a:rPr>
              <a:t>eople create viruses. A person has to write the code, test it to make sure it spreads properly and then release the virus. A person also designs the virus's attack phase, whether it's a silly message or destruction of a hard disk. </a:t>
            </a:r>
          </a:p>
          <a:p>
            <a:pPr algn="just">
              <a:defRPr/>
            </a:pPr>
            <a:endParaRPr lang="en-US" sz="1200" b="1">
              <a:solidFill>
                <a:schemeClr val="bg1"/>
              </a:solidFill>
              <a:effectLst>
                <a:outerShdw blurRad="38100" dist="38100" dir="2700000" algn="tl">
                  <a:srgbClr val="000000"/>
                </a:outerShdw>
              </a:effectLst>
              <a:cs typeface="Arial" charset="0"/>
            </a:endParaRPr>
          </a:p>
          <a:p>
            <a:pPr algn="just">
              <a:defRPr/>
            </a:pPr>
            <a:r>
              <a:rPr lang="en-US" sz="3700" b="1" i="1">
                <a:solidFill>
                  <a:srgbClr val="B2B2B2"/>
                </a:solidFill>
                <a:effectLst>
                  <a:outerShdw blurRad="38100" dist="38100" dir="2700000" algn="tl">
                    <a:srgbClr val="000000"/>
                  </a:outerShdw>
                </a:effectLst>
                <a:cs typeface="Arial" charset="0"/>
              </a:rPr>
              <a:t>In most of the cases people create viruses just for the thrill or fun.</a:t>
            </a: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304800" y="76200"/>
            <a:ext cx="8610600" cy="6316663"/>
          </a:xfrm>
          <a:prstGeom prst="rect">
            <a:avLst/>
          </a:prstGeom>
          <a:noFill/>
          <a:ln w="9525">
            <a:noFill/>
            <a:miter lim="800000"/>
            <a:headEnd/>
            <a:tailEnd/>
          </a:ln>
          <a:effectLst/>
        </p:spPr>
        <p:txBody>
          <a:bodyPr>
            <a:spAutoFit/>
          </a:bodyPr>
          <a:lstStyle/>
          <a:p>
            <a:pPr algn="just">
              <a:defRPr/>
            </a:pPr>
            <a:r>
              <a:rPr lang="en-US" sz="4400" b="1">
                <a:solidFill>
                  <a:schemeClr val="bg1"/>
                </a:solidFill>
                <a:effectLst>
                  <a:outerShdw blurRad="38100" dist="38100" dir="2700000" algn="tl">
                    <a:srgbClr val="000000"/>
                  </a:outerShdw>
                </a:effectLst>
                <a:cs typeface="Times New Roman" pitchFamily="18" charset="0"/>
              </a:rPr>
              <a:t>How They Spread</a:t>
            </a:r>
            <a:r>
              <a:rPr lang="en-US" sz="4800" b="1">
                <a:solidFill>
                  <a:schemeClr val="bg1"/>
                </a:solidFill>
                <a:effectLst>
                  <a:outerShdw blurRad="38100" dist="38100" dir="2700000" algn="tl">
                    <a:srgbClr val="000000"/>
                  </a:outerShdw>
                </a:effectLst>
              </a:rPr>
              <a:t> ?</a:t>
            </a:r>
          </a:p>
          <a:p>
            <a:pPr algn="just">
              <a:defRPr/>
            </a:pPr>
            <a:r>
              <a:rPr lang="en-US" sz="3600" b="1">
                <a:solidFill>
                  <a:schemeClr val="bg1"/>
                </a:solidFill>
                <a:effectLst>
                  <a:outerShdw blurRad="38100" dist="38100" dir="2700000" algn="tl">
                    <a:srgbClr val="000000"/>
                  </a:outerShdw>
                </a:effectLst>
                <a:cs typeface="Arial" charset="0"/>
              </a:rPr>
              <a:t>Early viruses were pieces of code attached to a common program like a popular game or a popular word processor.  </a:t>
            </a:r>
            <a:r>
              <a:rPr lang="en-US" sz="3600" b="1">
                <a:solidFill>
                  <a:schemeClr val="bg1"/>
                </a:solidFill>
                <a:effectLst>
                  <a:outerShdw blurRad="38100" dist="38100" dir="2700000" algn="tl">
                    <a:srgbClr val="000000"/>
                  </a:outerShdw>
                </a:effectLst>
                <a:cs typeface="Times New Roman" pitchFamily="18" charset="0"/>
              </a:rPr>
              <a:t>A person might download an infected game from the internet or copy it from a floppy disk and run it. A virus like this is a small piece of code embedded in a larger, legitimate program. Any virus is designed to run first when the legitimate program gets executed. </a:t>
            </a: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315913"/>
            <a:ext cx="8610600" cy="5627687"/>
          </a:xfrm>
          <a:prstGeom prst="rect">
            <a:avLst/>
          </a:prstGeom>
          <a:noFill/>
          <a:ln w="9525">
            <a:noFill/>
            <a:miter lim="800000"/>
            <a:headEnd/>
            <a:tailEnd/>
          </a:ln>
          <a:effectLst/>
        </p:spPr>
        <p:txBody>
          <a:bodyPr>
            <a:spAutoFit/>
          </a:bodyPr>
          <a:lstStyle/>
          <a:p>
            <a:pPr algn="just">
              <a:defRPr/>
            </a:pPr>
            <a:r>
              <a:rPr lang="en-US" sz="3300" b="1">
                <a:solidFill>
                  <a:schemeClr val="bg1"/>
                </a:solidFill>
                <a:effectLst>
                  <a:outerShdw blurRad="38100" dist="38100" dir="2700000" algn="tl">
                    <a:srgbClr val="000000"/>
                  </a:outerShdw>
                </a:effectLst>
                <a:cs typeface="Arial" charset="0"/>
              </a:rPr>
              <a:t>The virus loads itself into memory and looks around to see if it can find any other programs on the disk. If it can find one, it modifies it to add the virus's code to the unsuspecting program. Then the virus launches the "real program." The user really has no way to know that the virus ever ran. Unfortunately, the virus has now reproduced itself, so two programs are infected. The next time either of those programs gets executed, they infect other programs, and the cycle continues. </a:t>
            </a:r>
            <a:endParaRPr lang="en-US" sz="60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81000" y="1143000"/>
            <a:ext cx="8229600" cy="4479925"/>
          </a:xfrm>
          <a:prstGeom prst="rect">
            <a:avLst/>
          </a:prstGeom>
          <a:noFill/>
          <a:ln w="9525">
            <a:noFill/>
            <a:miter lim="800000"/>
            <a:headEnd/>
            <a:tailEnd/>
          </a:ln>
          <a:effectLst/>
        </p:spPr>
        <p:txBody>
          <a:bodyPr>
            <a:spAutoFit/>
          </a:bodyPr>
          <a:lstStyle/>
          <a:p>
            <a:pPr algn="just">
              <a:defRPr/>
            </a:pPr>
            <a:r>
              <a:rPr lang="en-US" sz="3700" b="1">
                <a:solidFill>
                  <a:schemeClr val="bg1"/>
                </a:solidFill>
                <a:effectLst>
                  <a:outerShdw blurRad="38100" dist="38100" dir="2700000" algn="tl">
                    <a:srgbClr val="000000"/>
                  </a:outerShdw>
                </a:effectLst>
                <a:cs typeface="Arial" charset="0"/>
              </a:rPr>
              <a:t>If one of the infected programs is given to another person on a floppy disk, or if it is uploaded to internet, then other programs get infected. </a:t>
            </a:r>
          </a:p>
          <a:p>
            <a:pPr algn="just">
              <a:defRPr/>
            </a:pPr>
            <a:endParaRPr lang="en-US" sz="3700" b="1">
              <a:solidFill>
                <a:schemeClr val="bg1"/>
              </a:solidFill>
              <a:effectLst>
                <a:outerShdw blurRad="38100" dist="38100" dir="2700000" algn="tl">
                  <a:srgbClr val="000000"/>
                </a:outerShdw>
              </a:effectLst>
              <a:cs typeface="Arial" charset="0"/>
            </a:endParaRPr>
          </a:p>
          <a:p>
            <a:pPr algn="just">
              <a:defRPr/>
            </a:pPr>
            <a:r>
              <a:rPr lang="en-US" sz="3700" b="1">
                <a:solidFill>
                  <a:schemeClr val="bg1"/>
                </a:solidFill>
                <a:effectLst>
                  <a:outerShdw blurRad="38100" dist="38100" dir="2700000" algn="tl">
                    <a:srgbClr val="000000"/>
                  </a:outerShdw>
                </a:effectLst>
                <a:cs typeface="Arial" charset="0"/>
              </a:rPr>
              <a:t>This is how the virus spreads. </a:t>
            </a:r>
            <a:endParaRPr lang="en-US" sz="4000" b="1">
              <a:solidFill>
                <a:schemeClr val="bg1"/>
              </a:solidFill>
              <a:effectLst>
                <a:outerShdw blurRad="38100" dist="38100" dir="2700000" algn="tl">
                  <a:srgbClr val="000000"/>
                </a:outerShdw>
              </a:effectLst>
              <a:ea typeface="Arial Unicode MS" pitchFamily="34" charset="-128"/>
              <a:cs typeface="Arial Unicode MS" pitchFamily="34" charset="-128"/>
            </a:endParaRPr>
          </a:p>
          <a:p>
            <a:pPr eaLnBrk="0" hangingPunct="0">
              <a:defRPr/>
            </a:pPr>
            <a:endParaRPr lang="en-US" sz="66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81000" y="304800"/>
            <a:ext cx="8305800" cy="5540375"/>
          </a:xfrm>
          <a:prstGeom prst="rect">
            <a:avLst/>
          </a:prstGeom>
          <a:noFill/>
          <a:ln w="9525">
            <a:noFill/>
            <a:miter lim="800000"/>
            <a:headEnd/>
            <a:tailEnd/>
          </a:ln>
          <a:effectLst/>
        </p:spPr>
        <p:txBody>
          <a:bodyPr>
            <a:spAutoFit/>
          </a:bodyPr>
          <a:lstStyle/>
          <a:p>
            <a:pPr algn="just">
              <a:defRPr/>
            </a:pPr>
            <a:r>
              <a:rPr lang="en-US" sz="2900" b="1">
                <a:solidFill>
                  <a:schemeClr val="bg1"/>
                </a:solidFill>
                <a:effectLst>
                  <a:outerShdw blurRad="38100" dist="38100" dir="2700000" algn="tl">
                    <a:srgbClr val="000000"/>
                  </a:outerShdw>
                </a:effectLst>
                <a:cs typeface="Arial" charset="0"/>
              </a:rPr>
              <a:t>The spreading part is the infection phase of the virus. </a:t>
            </a:r>
          </a:p>
          <a:p>
            <a:pPr>
              <a:defRPr/>
            </a:pPr>
            <a:endParaRPr lang="en-US" sz="1000" b="1">
              <a:solidFill>
                <a:schemeClr val="bg1"/>
              </a:solidFill>
              <a:effectLst>
                <a:outerShdw blurRad="38100" dist="38100" dir="2700000" algn="tl">
                  <a:srgbClr val="000000"/>
                </a:outerShdw>
              </a:effectLst>
              <a:cs typeface="Arial" charset="0"/>
            </a:endParaRPr>
          </a:p>
          <a:p>
            <a:pPr algn="just">
              <a:defRPr/>
            </a:pPr>
            <a:r>
              <a:rPr lang="en-US" sz="2900" b="1">
                <a:solidFill>
                  <a:schemeClr val="bg1"/>
                </a:solidFill>
                <a:effectLst>
                  <a:outerShdw blurRad="38100" dist="38100" dir="2700000" algn="tl">
                    <a:srgbClr val="000000"/>
                  </a:outerShdw>
                </a:effectLst>
                <a:cs typeface="Times New Roman" pitchFamily="18" charset="0"/>
              </a:rPr>
              <a:t>Viruses wouldn't been so violently disliked if all they did was replicate themselves.</a:t>
            </a:r>
            <a:r>
              <a:rPr lang="en-US" sz="2900" b="1">
                <a:solidFill>
                  <a:schemeClr val="bg1"/>
                </a:solidFill>
                <a:effectLst>
                  <a:outerShdw blurRad="38100" dist="38100" dir="2700000" algn="tl">
                    <a:srgbClr val="000000"/>
                  </a:outerShdw>
                </a:effectLst>
                <a:cs typeface="Arial" charset="0"/>
              </a:rPr>
              <a:t> Unfortunately, most viruses also have some sort of </a:t>
            </a:r>
            <a:r>
              <a:rPr lang="en-US" sz="2900" b="1">
                <a:solidFill>
                  <a:srgbClr val="FF8E41"/>
                </a:solidFill>
                <a:effectLst>
                  <a:outerShdw blurRad="38100" dist="38100" dir="2700000" algn="tl">
                    <a:srgbClr val="000000"/>
                  </a:outerShdw>
                </a:effectLst>
                <a:cs typeface="Arial" charset="0"/>
              </a:rPr>
              <a:t>destructive attack phase</a:t>
            </a:r>
            <a:r>
              <a:rPr lang="en-US" sz="2900" b="1">
                <a:solidFill>
                  <a:schemeClr val="bg1"/>
                </a:solidFill>
                <a:effectLst>
                  <a:outerShdw blurRad="38100" dist="38100" dir="2700000" algn="tl">
                    <a:srgbClr val="000000"/>
                  </a:outerShdw>
                </a:effectLst>
                <a:cs typeface="Arial" charset="0"/>
              </a:rPr>
              <a:t> </a:t>
            </a:r>
            <a:r>
              <a:rPr lang="en-US" sz="2900" b="1">
                <a:solidFill>
                  <a:srgbClr val="FF8E41"/>
                </a:solidFill>
                <a:effectLst>
                  <a:outerShdw blurRad="38100" dist="38100" dir="2700000" algn="tl">
                    <a:srgbClr val="000000"/>
                  </a:outerShdw>
                </a:effectLst>
                <a:cs typeface="Arial" charset="0"/>
              </a:rPr>
              <a:t>where they do some damage</a:t>
            </a:r>
            <a:r>
              <a:rPr lang="en-US" sz="2900" b="1">
                <a:solidFill>
                  <a:schemeClr val="bg1"/>
                </a:solidFill>
                <a:effectLst>
                  <a:outerShdw blurRad="38100" dist="38100" dir="2700000" algn="tl">
                    <a:srgbClr val="000000"/>
                  </a:outerShdw>
                </a:effectLst>
                <a:cs typeface="Arial" charset="0"/>
              </a:rPr>
              <a:t>. Some sort of trigger will activate the attack phase, and the virus will then "do something" -- anything from printing a silly message on the screen to erasing all of your data. The trigger might be a specific date, or the number of times the virus has been replicated, or something similar. </a:t>
            </a: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81000" y="644525"/>
            <a:ext cx="8458200" cy="4600575"/>
          </a:xfrm>
          <a:prstGeom prst="rect">
            <a:avLst/>
          </a:prstGeom>
          <a:noFill/>
          <a:ln w="9525">
            <a:noFill/>
            <a:miter lim="800000"/>
            <a:headEnd/>
            <a:tailEnd/>
          </a:ln>
          <a:effectLst/>
        </p:spPr>
        <p:txBody>
          <a:bodyPr>
            <a:spAutoFit/>
          </a:bodyPr>
          <a:lstStyle/>
          <a:p>
            <a:pPr>
              <a:defRPr/>
            </a:pPr>
            <a:r>
              <a:rPr lang="en-US" sz="3700" b="1">
                <a:solidFill>
                  <a:schemeClr val="bg1"/>
                </a:solidFill>
                <a:effectLst>
                  <a:outerShdw blurRad="38100" dist="38100" dir="2700000" algn="tl">
                    <a:srgbClr val="000000"/>
                  </a:outerShdw>
                </a:effectLst>
                <a:cs typeface="Arial" charset="0"/>
              </a:rPr>
              <a:t>SOME TRICKS THE VIRUSES PLAY :</a:t>
            </a:r>
          </a:p>
          <a:p>
            <a:pPr>
              <a:defRPr/>
            </a:pPr>
            <a:endParaRPr lang="en-US" sz="3700" b="1">
              <a:solidFill>
                <a:schemeClr val="bg1"/>
              </a:solidFill>
              <a:effectLst>
                <a:outerShdw blurRad="38100" dist="38100" dir="2700000" algn="tl">
                  <a:srgbClr val="000000"/>
                </a:outerShdw>
              </a:effectLst>
              <a:cs typeface="Arial" charset="0"/>
            </a:endParaRPr>
          </a:p>
          <a:p>
            <a:pPr algn="just">
              <a:defRPr/>
            </a:pPr>
            <a:r>
              <a:rPr lang="en-US" sz="3700" b="1">
                <a:solidFill>
                  <a:schemeClr val="bg1"/>
                </a:solidFill>
                <a:effectLst>
                  <a:outerShdw blurRad="38100" dist="38100" dir="2700000" algn="tl">
                    <a:srgbClr val="000000"/>
                  </a:outerShdw>
                </a:effectLst>
                <a:cs typeface="Arial" charset="0"/>
              </a:rPr>
              <a:t>One important trick is  the ability to load viruses into memory so that they can keep running in the background as long as the computer remains on. This gives viruses a much more effective way to replicate themselves. </a:t>
            </a:r>
            <a:endParaRPr lang="en-US" sz="66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228600"/>
            <a:ext cx="8610600" cy="6291263"/>
          </a:xfrm>
          <a:prstGeom prst="rect">
            <a:avLst/>
          </a:prstGeom>
          <a:noFill/>
          <a:ln w="9525">
            <a:noFill/>
            <a:miter lim="800000"/>
            <a:headEnd/>
            <a:tailEnd/>
          </a:ln>
          <a:effectLst/>
        </p:spPr>
        <p:txBody>
          <a:bodyPr>
            <a:spAutoFit/>
          </a:bodyPr>
          <a:lstStyle/>
          <a:p>
            <a:pPr>
              <a:defRPr/>
            </a:pPr>
            <a:r>
              <a:rPr lang="en-US" sz="3700" i="1">
                <a:solidFill>
                  <a:srgbClr val="FF3300"/>
                </a:solidFill>
                <a:effectLst>
                  <a:outerShdw blurRad="38100" dist="38100" dir="2700000" algn="tl">
                    <a:srgbClr val="000000"/>
                  </a:outerShdw>
                </a:effectLst>
                <a:latin typeface="Albertus Extra Bold" pitchFamily="34" charset="0"/>
                <a:cs typeface="Arial" charset="0"/>
              </a:rPr>
              <a:t>What is a Virus</a:t>
            </a:r>
            <a:r>
              <a:rPr lang="en-US" sz="3700" i="1">
                <a:solidFill>
                  <a:schemeClr val="bg1"/>
                </a:solidFill>
                <a:effectLst>
                  <a:outerShdw blurRad="38100" dist="38100" dir="2700000" algn="tl">
                    <a:srgbClr val="000000"/>
                  </a:outerShdw>
                </a:effectLst>
                <a:latin typeface="Albertus Extra Bold" pitchFamily="34" charset="0"/>
                <a:cs typeface="Arial" charset="0"/>
              </a:rPr>
              <a:t> </a:t>
            </a:r>
            <a:r>
              <a:rPr lang="en-US" sz="3700" i="1">
                <a:solidFill>
                  <a:srgbClr val="FF3300"/>
                </a:solidFill>
                <a:effectLst>
                  <a:outerShdw blurRad="38100" dist="38100" dir="2700000" algn="tl">
                    <a:srgbClr val="000000"/>
                  </a:outerShdw>
                </a:effectLst>
                <a:latin typeface="Albertus Extra Bold" pitchFamily="34" charset="0"/>
                <a:cs typeface="Arial" charset="0"/>
              </a:rPr>
              <a:t>?</a:t>
            </a:r>
          </a:p>
          <a:p>
            <a:pPr>
              <a:defRPr/>
            </a:pPr>
            <a:r>
              <a:rPr lang="en-US" sz="3700">
                <a:solidFill>
                  <a:schemeClr val="bg1"/>
                </a:solidFill>
                <a:effectLst>
                  <a:outerShdw blurRad="38100" dist="38100" dir="2700000" algn="tl">
                    <a:srgbClr val="000000"/>
                  </a:outerShdw>
                </a:effectLst>
                <a:latin typeface="Albertus Extra Bold" pitchFamily="34" charset="0"/>
                <a:cs typeface="Arial" charset="0"/>
              </a:rPr>
              <a:t>A virus is just a computer program. Like any other program, it contains instructions that tell your computer what to do. </a:t>
            </a:r>
          </a:p>
          <a:p>
            <a:pPr>
              <a:defRPr/>
            </a:pPr>
            <a:r>
              <a:rPr lang="en-US" sz="3700">
                <a:solidFill>
                  <a:schemeClr val="bg1"/>
                </a:solidFill>
                <a:effectLst>
                  <a:outerShdw blurRad="38100" dist="38100" dir="2700000" algn="tl">
                    <a:srgbClr val="000000"/>
                  </a:outerShdw>
                </a:effectLst>
                <a:latin typeface="Albertus Extra Bold" pitchFamily="34" charset="0"/>
                <a:cs typeface="Arial" charset="0"/>
              </a:rPr>
              <a:t>But unlike an application, a virus usually tells your computer to do something you don't want it to do, and it can usually spread itself to other files on your computer -- and other people's computers. </a:t>
            </a:r>
            <a:endParaRPr lang="en-US" sz="6600">
              <a:solidFill>
                <a:schemeClr val="bg1"/>
              </a:solidFill>
              <a:effectLst>
                <a:outerShdw blurRad="38100" dist="38100" dir="2700000" algn="tl">
                  <a:srgbClr val="000000"/>
                </a:outerShdw>
              </a:effectLst>
              <a:latin typeface="Albertus Extra Bold" pitchFamily="34" charset="0"/>
            </a:endParaRPr>
          </a:p>
        </p:txBody>
      </p:sp>
      <p:pic>
        <p:nvPicPr>
          <p:cNvPr id="3076" name="Picture 3" descr="C:\Documents and Settings\sxcc.ADMN\Application Data\Microsoft\Media Catalog\Downloaded Clips\cl62\j0245335.wmf"/>
          <p:cNvPicPr>
            <a:picLocks noChangeAspect="1" noChangeArrowheads="1"/>
          </p:cNvPicPr>
          <p:nvPr/>
        </p:nvPicPr>
        <p:blipFill>
          <a:blip r:embed="rId2"/>
          <a:srcRect/>
          <a:stretch>
            <a:fillRect/>
          </a:stretch>
        </p:blipFill>
        <p:spPr bwMode="auto">
          <a:xfrm>
            <a:off x="7467600" y="4876800"/>
            <a:ext cx="1462088" cy="1600200"/>
          </a:xfrm>
          <a:prstGeom prst="rect">
            <a:avLst/>
          </a:prstGeom>
          <a:noFill/>
          <a:ln w="9525">
            <a:noFill/>
            <a:miter lim="800000"/>
            <a:headEnd/>
            <a:tailEnd/>
          </a:ln>
        </p:spPr>
      </p:pic>
      <p:sp>
        <p:nvSpPr>
          <p:cNvPr id="5" name="Footer Placeholder 4"/>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76200"/>
            <a:ext cx="8610600" cy="6615113"/>
          </a:xfrm>
          <a:prstGeom prst="rect">
            <a:avLst/>
          </a:prstGeom>
          <a:noFill/>
          <a:ln w="9525">
            <a:noFill/>
            <a:miter lim="800000"/>
            <a:headEnd/>
            <a:tailEnd/>
          </a:ln>
          <a:effectLst/>
        </p:spPr>
        <p:txBody>
          <a:bodyPr>
            <a:spAutoFit/>
          </a:bodyPr>
          <a:lstStyle/>
          <a:p>
            <a:pPr algn="just">
              <a:defRPr/>
            </a:pPr>
            <a:r>
              <a:rPr lang="en-US" sz="3000" b="1">
                <a:solidFill>
                  <a:schemeClr val="bg1"/>
                </a:solidFill>
                <a:effectLst>
                  <a:outerShdw blurRad="38100" dist="38100" dir="2700000" algn="tl">
                    <a:srgbClr val="000000"/>
                  </a:outerShdw>
                </a:effectLst>
                <a:cs typeface="Arial" charset="0"/>
              </a:rPr>
              <a:t>Another trick is the ability to infect the boot sector on floppy disks and hard disks. </a:t>
            </a:r>
            <a:r>
              <a:rPr lang="en-US" sz="3000" b="1">
                <a:solidFill>
                  <a:srgbClr val="FFB727"/>
                </a:solidFill>
                <a:effectLst>
                  <a:outerShdw blurRad="38100" dist="38100" dir="2700000" algn="tl">
                    <a:srgbClr val="000000"/>
                  </a:outerShdw>
                </a:effectLst>
                <a:cs typeface="Arial" charset="0"/>
              </a:rPr>
              <a:t>The boot sector is a small program that is the first part of the operating system that the computer loads and  tells the computer how to load the rest of the operating system.</a:t>
            </a:r>
            <a:r>
              <a:rPr lang="en-US" sz="3000" b="1">
                <a:solidFill>
                  <a:schemeClr val="bg1"/>
                </a:solidFill>
                <a:effectLst>
                  <a:outerShdw blurRad="38100" dist="38100" dir="2700000" algn="tl">
                    <a:srgbClr val="000000"/>
                  </a:outerShdw>
                </a:effectLst>
                <a:cs typeface="Arial" charset="0"/>
              </a:rPr>
              <a:t> </a:t>
            </a:r>
          </a:p>
          <a:p>
            <a:pPr algn="just">
              <a:defRPr/>
            </a:pPr>
            <a:endParaRPr lang="en-US" sz="800" b="1">
              <a:solidFill>
                <a:schemeClr val="bg1"/>
              </a:solidFill>
              <a:effectLst>
                <a:outerShdw blurRad="38100" dist="38100" dir="2700000" algn="tl">
                  <a:srgbClr val="000000"/>
                </a:outerShdw>
              </a:effectLst>
              <a:cs typeface="Arial" charset="0"/>
            </a:endParaRPr>
          </a:p>
          <a:p>
            <a:pPr algn="just">
              <a:defRPr/>
            </a:pPr>
            <a:r>
              <a:rPr lang="en-US" sz="3000" b="1">
                <a:solidFill>
                  <a:schemeClr val="bg1"/>
                </a:solidFill>
                <a:effectLst>
                  <a:outerShdw blurRad="38100" dist="38100" dir="2700000" algn="tl">
                    <a:srgbClr val="000000"/>
                  </a:outerShdw>
                </a:effectLst>
                <a:cs typeface="Arial" charset="0"/>
              </a:rPr>
              <a:t>By putting its code in the boot sector, a virus can </a:t>
            </a:r>
            <a:r>
              <a:rPr lang="en-US" sz="3000" b="1">
                <a:solidFill>
                  <a:srgbClr val="FF3300"/>
                </a:solidFill>
                <a:effectLst>
                  <a:outerShdw blurRad="38100" dist="38100" dir="2700000" algn="tl">
                    <a:srgbClr val="000000"/>
                  </a:outerShdw>
                </a:effectLst>
                <a:cs typeface="Arial" charset="0"/>
              </a:rPr>
              <a:t>guarantee that it gets executed</a:t>
            </a:r>
            <a:r>
              <a:rPr lang="en-US" sz="3000" b="1">
                <a:solidFill>
                  <a:schemeClr val="bg1"/>
                </a:solidFill>
                <a:effectLst>
                  <a:outerShdw blurRad="38100" dist="38100" dir="2700000" algn="tl">
                    <a:srgbClr val="000000"/>
                  </a:outerShdw>
                </a:effectLst>
                <a:cs typeface="Arial" charset="0"/>
              </a:rPr>
              <a:t>. It can load itself into memory immediately, and it is able to run whenever the computer is on. Boot sector viruses can infect the boot sector of any floppy disk inserted in the machine, and on campuses where lots of people share machines they spread like wildfire. </a:t>
            </a:r>
            <a:endParaRPr lang="en-US" sz="30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50800"/>
            <a:ext cx="8534400" cy="6480175"/>
          </a:xfrm>
          <a:prstGeom prst="rect">
            <a:avLst/>
          </a:prstGeom>
          <a:noFill/>
          <a:ln w="9525">
            <a:noFill/>
            <a:miter lim="800000"/>
            <a:headEnd/>
            <a:tailEnd/>
          </a:ln>
          <a:effectLst/>
        </p:spPr>
        <p:txBody>
          <a:bodyPr>
            <a:spAutoFit/>
          </a:bodyPr>
          <a:lstStyle/>
          <a:p>
            <a:pPr algn="just">
              <a:defRPr/>
            </a:pPr>
            <a:r>
              <a:rPr lang="en-US" sz="2800" b="1">
                <a:solidFill>
                  <a:schemeClr val="bg1"/>
                </a:solidFill>
                <a:effectLst>
                  <a:outerShdw blurRad="38100" dist="38100" dir="2700000" algn="tl">
                    <a:srgbClr val="000000"/>
                  </a:outerShdw>
                </a:effectLst>
                <a:cs typeface="Arial" charset="0"/>
              </a:rPr>
              <a:t>In general, both executable and boot sector viruses are not very threatening any more. </a:t>
            </a:r>
          </a:p>
          <a:p>
            <a:pPr algn="just">
              <a:defRPr/>
            </a:pPr>
            <a:endParaRPr lang="en-US" sz="900" b="1">
              <a:solidFill>
                <a:schemeClr val="bg1"/>
              </a:solidFill>
              <a:effectLst>
                <a:outerShdw blurRad="38100" dist="38100" dir="2700000" algn="tl">
                  <a:srgbClr val="000000"/>
                </a:outerShdw>
              </a:effectLst>
              <a:cs typeface="Arial" charset="0"/>
            </a:endParaRPr>
          </a:p>
          <a:p>
            <a:pPr algn="just">
              <a:defRPr/>
            </a:pPr>
            <a:r>
              <a:rPr lang="en-US" sz="2800" b="1">
                <a:solidFill>
                  <a:schemeClr val="bg1"/>
                </a:solidFill>
                <a:effectLst>
                  <a:outerShdw blurRad="38100" dist="38100" dir="2700000" algn="tl">
                    <a:srgbClr val="000000"/>
                  </a:outerShdw>
                </a:effectLst>
                <a:cs typeface="Arial" charset="0"/>
              </a:rPr>
              <a:t>The first reason for the decline has been the huge size of today's programs. The programs are so big that the only easy way to move them around is in CDs. People certainly can't carry applications around on a floppy disk like they did in the early days. Compact discs cannot be modified, and that makes viral infection of a CD impossible. </a:t>
            </a:r>
          </a:p>
          <a:p>
            <a:pPr algn="just">
              <a:defRPr/>
            </a:pPr>
            <a:endParaRPr lang="en-US" sz="900" b="1">
              <a:solidFill>
                <a:schemeClr val="bg1"/>
              </a:solidFill>
              <a:effectLst>
                <a:outerShdw blurRad="38100" dist="38100" dir="2700000" algn="tl">
                  <a:srgbClr val="000000"/>
                </a:outerShdw>
              </a:effectLst>
              <a:cs typeface="Arial" charset="0"/>
            </a:endParaRPr>
          </a:p>
          <a:p>
            <a:pPr algn="just">
              <a:defRPr/>
            </a:pPr>
            <a:r>
              <a:rPr lang="en-US" sz="2800" b="1">
                <a:solidFill>
                  <a:schemeClr val="bg1"/>
                </a:solidFill>
                <a:effectLst>
                  <a:outerShdw blurRad="38100" dist="38100" dir="2700000" algn="tl">
                    <a:srgbClr val="000000"/>
                  </a:outerShdw>
                </a:effectLst>
                <a:cs typeface="Arial" charset="0"/>
              </a:rPr>
              <a:t>Boot sector viruses have also declined because operating systems now protect the boot sector.</a:t>
            </a:r>
          </a:p>
          <a:p>
            <a:pPr algn="just">
              <a:defRPr/>
            </a:pPr>
            <a:endParaRPr lang="en-US" sz="900" b="1">
              <a:solidFill>
                <a:schemeClr val="bg1"/>
              </a:solidFill>
              <a:effectLst>
                <a:outerShdw blurRad="38100" dist="38100" dir="2700000" algn="tl">
                  <a:srgbClr val="000000"/>
                </a:outerShdw>
              </a:effectLst>
              <a:cs typeface="Arial" charset="0"/>
            </a:endParaRPr>
          </a:p>
          <a:p>
            <a:pPr algn="just">
              <a:defRPr/>
            </a:pPr>
            <a:r>
              <a:rPr lang="en-US" sz="2800" b="1">
                <a:solidFill>
                  <a:schemeClr val="bg1"/>
                </a:solidFill>
                <a:effectLst>
                  <a:outerShdw blurRad="38100" dist="38100" dir="2700000" algn="tl">
                    <a:srgbClr val="000000"/>
                  </a:outerShdw>
                </a:effectLst>
                <a:cs typeface="Times New Roman" pitchFamily="18" charset="0"/>
              </a:rPr>
              <a:t>Both boot sector viruses and executable viruses are still possible, but they are a lot harder now and they don't spread nearly as quickly as they once could. </a:t>
            </a: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762000"/>
            <a:ext cx="9144000" cy="5807075"/>
          </a:xfrm>
          <a:prstGeom prst="rect">
            <a:avLst/>
          </a:prstGeom>
          <a:noFill/>
          <a:ln w="9525">
            <a:noFill/>
            <a:miter lim="800000"/>
            <a:headEnd/>
            <a:tailEnd/>
          </a:ln>
          <a:effectLst/>
        </p:spPr>
        <p:txBody>
          <a:bodyPr>
            <a:spAutoFit/>
          </a:bodyPr>
          <a:lstStyle/>
          <a:p>
            <a:pPr>
              <a:defRPr/>
            </a:pPr>
            <a:r>
              <a:rPr lang="en-US" sz="3300" b="1">
                <a:solidFill>
                  <a:schemeClr val="bg1"/>
                </a:solidFill>
                <a:effectLst>
                  <a:outerShdw blurRad="38100" dist="38100" dir="2700000" algn="tl">
                    <a:srgbClr val="000000"/>
                  </a:outerShdw>
                </a:effectLst>
                <a:latin typeface="Albertus Extra Bold" pitchFamily="34" charset="0"/>
                <a:cs typeface="Arial" charset="0"/>
              </a:rPr>
              <a:t>Run a secure operating system like UNIX or Windows NT. </a:t>
            </a:r>
          </a:p>
          <a:p>
            <a:pPr>
              <a:defRPr/>
            </a:pPr>
            <a:endParaRPr lang="en-US" sz="900" b="1">
              <a:solidFill>
                <a:schemeClr val="bg1"/>
              </a:solidFill>
              <a:effectLst>
                <a:outerShdw blurRad="38100" dist="38100" dir="2700000" algn="tl">
                  <a:srgbClr val="000000"/>
                </a:outerShdw>
              </a:effectLst>
              <a:latin typeface="Albertus Extra Bold" pitchFamily="34" charset="0"/>
              <a:cs typeface="Arial" charset="0"/>
            </a:endParaRPr>
          </a:p>
          <a:p>
            <a:pPr algn="just">
              <a:defRPr/>
            </a:pPr>
            <a:r>
              <a:rPr lang="en-US" sz="3300" b="1">
                <a:solidFill>
                  <a:schemeClr val="bg1"/>
                </a:solidFill>
                <a:effectLst>
                  <a:outerShdw blurRad="38100" dist="38100" dir="2700000" algn="tl">
                    <a:srgbClr val="000000"/>
                  </a:outerShdw>
                </a:effectLst>
                <a:latin typeface="Albertus Extra Bold" pitchFamily="34" charset="0"/>
                <a:cs typeface="Arial" charset="0"/>
              </a:rPr>
              <a:t>Install virus protection software. </a:t>
            </a:r>
          </a:p>
          <a:p>
            <a:pPr algn="just">
              <a:defRPr/>
            </a:pPr>
            <a:endParaRPr lang="en-US" sz="900" b="1">
              <a:solidFill>
                <a:schemeClr val="bg1"/>
              </a:solidFill>
              <a:effectLst>
                <a:outerShdw blurRad="38100" dist="38100" dir="2700000" algn="tl">
                  <a:srgbClr val="000000"/>
                </a:outerShdw>
              </a:effectLst>
              <a:latin typeface="Albertus Extra Bold" pitchFamily="34" charset="0"/>
              <a:cs typeface="Arial" charset="0"/>
            </a:endParaRPr>
          </a:p>
          <a:p>
            <a:pPr>
              <a:defRPr/>
            </a:pPr>
            <a:r>
              <a:rPr lang="en-US" sz="3300" b="1">
                <a:solidFill>
                  <a:schemeClr val="bg1"/>
                </a:solidFill>
                <a:effectLst>
                  <a:outerShdw blurRad="38100" dist="38100" dir="2700000" algn="tl">
                    <a:srgbClr val="000000"/>
                  </a:outerShdw>
                </a:effectLst>
                <a:latin typeface="Albertus Extra Bold" pitchFamily="34" charset="0"/>
                <a:cs typeface="Arial" charset="0"/>
              </a:rPr>
              <a:t>Avoid programs from unknown sources.</a:t>
            </a:r>
          </a:p>
          <a:p>
            <a:pPr>
              <a:defRPr/>
            </a:pPr>
            <a:endParaRPr lang="en-US" sz="900" b="1">
              <a:solidFill>
                <a:schemeClr val="bg1"/>
              </a:solidFill>
              <a:effectLst>
                <a:outerShdw blurRad="38100" dist="38100" dir="2700000" algn="tl">
                  <a:srgbClr val="000000"/>
                </a:outerShdw>
              </a:effectLst>
              <a:latin typeface="Albertus Extra Bold" pitchFamily="34" charset="0"/>
              <a:cs typeface="Arial" charset="0"/>
            </a:endParaRPr>
          </a:p>
          <a:p>
            <a:pPr>
              <a:defRPr/>
            </a:pPr>
            <a:r>
              <a:rPr lang="en-US" sz="3300" b="1">
                <a:solidFill>
                  <a:schemeClr val="bg1"/>
                </a:solidFill>
                <a:effectLst>
                  <a:outerShdw blurRad="38100" dist="38100" dir="2700000" algn="tl">
                    <a:srgbClr val="000000"/>
                  </a:outerShdw>
                </a:effectLst>
                <a:latin typeface="Albertus Extra Bold" pitchFamily="34" charset="0"/>
                <a:cs typeface="Arial" charset="0"/>
              </a:rPr>
              <a:t>Disable floppy disk booting </a:t>
            </a:r>
          </a:p>
          <a:p>
            <a:pPr>
              <a:defRPr/>
            </a:pPr>
            <a:endParaRPr lang="en-US" sz="900" b="1">
              <a:solidFill>
                <a:schemeClr val="bg1"/>
              </a:solidFill>
              <a:effectLst>
                <a:outerShdw blurRad="38100" dist="38100" dir="2700000" algn="tl">
                  <a:srgbClr val="000000"/>
                </a:outerShdw>
              </a:effectLst>
              <a:latin typeface="Albertus Extra Bold" pitchFamily="34" charset="0"/>
              <a:cs typeface="Arial" charset="0"/>
            </a:endParaRPr>
          </a:p>
          <a:p>
            <a:pPr>
              <a:defRPr/>
            </a:pPr>
            <a:r>
              <a:rPr lang="en-US" sz="3300" b="1">
                <a:solidFill>
                  <a:schemeClr val="bg1"/>
                </a:solidFill>
                <a:effectLst>
                  <a:outerShdw blurRad="38100" dist="38100" dir="2700000" algn="tl">
                    <a:srgbClr val="000000"/>
                  </a:outerShdw>
                </a:effectLst>
                <a:latin typeface="Albertus Extra Bold" pitchFamily="34" charset="0"/>
                <a:cs typeface="Arial" charset="0"/>
              </a:rPr>
              <a:t>Macro Virus Protection is enabled in all Microsoft applications.</a:t>
            </a:r>
          </a:p>
          <a:p>
            <a:pPr>
              <a:defRPr/>
            </a:pPr>
            <a:endParaRPr lang="en-US" sz="900" b="1">
              <a:solidFill>
                <a:schemeClr val="bg1"/>
              </a:solidFill>
              <a:effectLst>
                <a:outerShdw blurRad="38100" dist="38100" dir="2700000" algn="tl">
                  <a:srgbClr val="000000"/>
                </a:outerShdw>
              </a:effectLst>
              <a:latin typeface="Albertus Extra Bold" pitchFamily="34" charset="0"/>
              <a:cs typeface="Arial" charset="0"/>
            </a:endParaRPr>
          </a:p>
          <a:p>
            <a:pPr>
              <a:defRPr/>
            </a:pPr>
            <a:r>
              <a:rPr lang="en-US" sz="3300" b="1">
                <a:solidFill>
                  <a:schemeClr val="bg1"/>
                </a:solidFill>
                <a:effectLst>
                  <a:outerShdw blurRad="38100" dist="38100" dir="2700000" algn="tl">
                    <a:srgbClr val="000000"/>
                  </a:outerShdw>
                </a:effectLst>
                <a:latin typeface="Albertus Extra Bold" pitchFamily="34" charset="0"/>
                <a:cs typeface="Arial" charset="0"/>
              </a:rPr>
              <a:t>Never double-click on an attachment that contains an executable that arrives as an e-mail attachment. </a:t>
            </a:r>
          </a:p>
        </p:txBody>
      </p:sp>
      <p:sp>
        <p:nvSpPr>
          <p:cNvPr id="23556" name="Line 3"/>
          <p:cNvSpPr>
            <a:spLocks noChangeShapeType="1"/>
          </p:cNvSpPr>
          <p:nvPr/>
        </p:nvSpPr>
        <p:spPr bwMode="auto">
          <a:xfrm>
            <a:off x="0" y="1828800"/>
            <a:ext cx="9144000" cy="0"/>
          </a:xfrm>
          <a:prstGeom prst="line">
            <a:avLst/>
          </a:prstGeom>
          <a:noFill/>
          <a:ln w="57150" cmpd="thinThick">
            <a:solidFill>
              <a:schemeClr val="bg1"/>
            </a:solidFill>
            <a:round/>
            <a:headEnd/>
            <a:tailEnd/>
          </a:ln>
        </p:spPr>
        <p:txBody>
          <a:bodyPr/>
          <a:lstStyle/>
          <a:p>
            <a:endParaRPr lang="en-US"/>
          </a:p>
        </p:txBody>
      </p:sp>
      <p:sp>
        <p:nvSpPr>
          <p:cNvPr id="23557" name="Line 4"/>
          <p:cNvSpPr>
            <a:spLocks noChangeShapeType="1"/>
          </p:cNvSpPr>
          <p:nvPr/>
        </p:nvSpPr>
        <p:spPr bwMode="auto">
          <a:xfrm>
            <a:off x="0" y="3048000"/>
            <a:ext cx="9144000" cy="0"/>
          </a:xfrm>
          <a:prstGeom prst="line">
            <a:avLst/>
          </a:prstGeom>
          <a:noFill/>
          <a:ln w="57150" cmpd="thinThick">
            <a:solidFill>
              <a:schemeClr val="bg1"/>
            </a:solidFill>
            <a:round/>
            <a:headEnd/>
            <a:tailEnd/>
          </a:ln>
        </p:spPr>
        <p:txBody>
          <a:bodyPr/>
          <a:lstStyle/>
          <a:p>
            <a:endParaRPr lang="en-US"/>
          </a:p>
        </p:txBody>
      </p:sp>
      <p:sp>
        <p:nvSpPr>
          <p:cNvPr id="23558" name="Line 5"/>
          <p:cNvSpPr>
            <a:spLocks noChangeShapeType="1"/>
          </p:cNvSpPr>
          <p:nvPr/>
        </p:nvSpPr>
        <p:spPr bwMode="auto">
          <a:xfrm>
            <a:off x="0" y="3733800"/>
            <a:ext cx="9144000" cy="0"/>
          </a:xfrm>
          <a:prstGeom prst="line">
            <a:avLst/>
          </a:prstGeom>
          <a:noFill/>
          <a:ln w="57150" cmpd="thinThick">
            <a:solidFill>
              <a:schemeClr val="bg1"/>
            </a:solidFill>
            <a:round/>
            <a:headEnd/>
            <a:tailEnd/>
          </a:ln>
        </p:spPr>
        <p:txBody>
          <a:bodyPr/>
          <a:lstStyle/>
          <a:p>
            <a:endParaRPr lang="en-US"/>
          </a:p>
        </p:txBody>
      </p:sp>
      <p:sp>
        <p:nvSpPr>
          <p:cNvPr id="23559" name="Line 6"/>
          <p:cNvSpPr>
            <a:spLocks noChangeShapeType="1"/>
          </p:cNvSpPr>
          <p:nvPr/>
        </p:nvSpPr>
        <p:spPr bwMode="auto">
          <a:xfrm>
            <a:off x="0" y="4876800"/>
            <a:ext cx="9144000" cy="0"/>
          </a:xfrm>
          <a:prstGeom prst="line">
            <a:avLst/>
          </a:prstGeom>
          <a:noFill/>
          <a:ln w="57150" cmpd="thinThick">
            <a:solidFill>
              <a:schemeClr val="bg1"/>
            </a:solidFill>
            <a:round/>
            <a:headEnd/>
            <a:tailEnd/>
          </a:ln>
        </p:spPr>
        <p:txBody>
          <a:bodyPr/>
          <a:lstStyle/>
          <a:p>
            <a:endParaRPr lang="en-US"/>
          </a:p>
        </p:txBody>
      </p:sp>
      <p:sp>
        <p:nvSpPr>
          <p:cNvPr id="23560" name="Line 8"/>
          <p:cNvSpPr>
            <a:spLocks noChangeShapeType="1"/>
          </p:cNvSpPr>
          <p:nvPr/>
        </p:nvSpPr>
        <p:spPr bwMode="auto">
          <a:xfrm>
            <a:off x="0" y="2514600"/>
            <a:ext cx="9144000" cy="0"/>
          </a:xfrm>
          <a:prstGeom prst="line">
            <a:avLst/>
          </a:prstGeom>
          <a:noFill/>
          <a:ln w="57150" cmpd="thinThick">
            <a:solidFill>
              <a:schemeClr val="bg1"/>
            </a:solidFill>
            <a:round/>
            <a:headEnd/>
            <a:tailEnd/>
          </a:ln>
        </p:spPr>
        <p:txBody>
          <a:bodyPr/>
          <a:lstStyle/>
          <a:p>
            <a:endParaRPr lang="en-US"/>
          </a:p>
        </p:txBody>
      </p:sp>
      <p:sp>
        <p:nvSpPr>
          <p:cNvPr id="23561" name="Rectangle 9"/>
          <p:cNvSpPr>
            <a:spLocks noChangeArrowheads="1"/>
          </p:cNvSpPr>
          <p:nvPr/>
        </p:nvSpPr>
        <p:spPr bwMode="auto">
          <a:xfrm>
            <a:off x="1177925" y="53975"/>
            <a:ext cx="6962775" cy="777875"/>
          </a:xfrm>
          <a:prstGeom prst="rect">
            <a:avLst/>
          </a:prstGeom>
          <a:noFill/>
          <a:ln w="9525">
            <a:noFill/>
            <a:miter lim="800000"/>
            <a:headEnd/>
            <a:tailEnd/>
          </a:ln>
          <a:effectLst/>
        </p:spPr>
        <p:txBody>
          <a:bodyPr wrap="none">
            <a:spAutoFit/>
          </a:bodyPr>
          <a:lstStyle/>
          <a:p>
            <a:pPr>
              <a:defRPr/>
            </a:pPr>
            <a:r>
              <a:rPr lang="en-US" sz="4500" b="1">
                <a:solidFill>
                  <a:srgbClr val="FF33CC"/>
                </a:solidFill>
                <a:effectLst>
                  <a:outerShdw blurRad="38100" dist="38100" dir="2700000" algn="tl">
                    <a:srgbClr val="000000"/>
                  </a:outerShdw>
                </a:effectLst>
                <a:cs typeface="Arial" charset="0"/>
              </a:rPr>
              <a:t>Prevention is the best cure :</a:t>
            </a:r>
          </a:p>
        </p:txBody>
      </p:sp>
      <p:sp>
        <p:nvSpPr>
          <p:cNvPr id="10" name="Footer Placeholder 9"/>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81000" y="152400"/>
            <a:ext cx="8458200" cy="6113463"/>
          </a:xfrm>
          <a:prstGeom prst="rect">
            <a:avLst/>
          </a:prstGeom>
          <a:noFill/>
          <a:ln w="9525">
            <a:noFill/>
            <a:miter lim="800000"/>
            <a:headEnd/>
            <a:tailEnd/>
          </a:ln>
          <a:effectLst/>
        </p:spPr>
        <p:txBody>
          <a:bodyPr lIns="0" tIns="152352" rIns="0" bIns="76176">
            <a:spAutoFit/>
          </a:bodyPr>
          <a:lstStyle/>
          <a:p>
            <a:pPr>
              <a:defRPr/>
            </a:pPr>
            <a:r>
              <a:rPr lang="en-US" sz="4400" b="1">
                <a:solidFill>
                  <a:schemeClr val="bg1"/>
                </a:solidFill>
                <a:effectLst>
                  <a:outerShdw blurRad="38100" dist="38100" dir="2700000" algn="tl">
                    <a:srgbClr val="000000"/>
                  </a:outerShdw>
                </a:effectLst>
                <a:cs typeface="Times New Roman" pitchFamily="18" charset="0"/>
              </a:rPr>
              <a:t>How antivirus software works :</a:t>
            </a:r>
          </a:p>
          <a:p>
            <a:pPr>
              <a:defRPr/>
            </a:pPr>
            <a:endParaRPr lang="en-US" sz="1200" b="1">
              <a:solidFill>
                <a:schemeClr val="bg1"/>
              </a:solidFill>
              <a:effectLst>
                <a:outerShdw blurRad="38100" dist="38100" dir="2700000" algn="tl">
                  <a:srgbClr val="000000"/>
                </a:outerShdw>
              </a:effectLst>
              <a:cs typeface="Times New Roman" pitchFamily="18" charset="0"/>
            </a:endParaRPr>
          </a:p>
          <a:p>
            <a:pPr algn="just" eaLnBrk="0" hangingPunct="0">
              <a:defRPr/>
            </a:pPr>
            <a:r>
              <a:rPr lang="en-US" sz="3300" b="1">
                <a:solidFill>
                  <a:schemeClr val="bg1"/>
                </a:solidFill>
                <a:effectLst>
                  <a:outerShdw blurRad="38100" dist="38100" dir="2700000" algn="tl">
                    <a:srgbClr val="000000"/>
                  </a:outerShdw>
                </a:effectLst>
                <a:cs typeface="Arial" charset="0"/>
              </a:rPr>
              <a:t>Scanning software looks for a virus in one of two ways. If it's a known virus (one that has already been detected in the wild and has an antidote written for it) the software will look for the virus's signature -- a unique string of bytes that identifies the virus like a fingerprint -- and will zap it from your system. Most scanning software will catch not only an initial virus but many of its variants as well, since the signature code usually remains intact. </a:t>
            </a:r>
            <a:endParaRPr lang="en-US" sz="60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457200"/>
            <a:ext cx="8458200" cy="5829300"/>
          </a:xfrm>
          <a:prstGeom prst="rect">
            <a:avLst/>
          </a:prstGeom>
          <a:noFill/>
          <a:ln w="9525">
            <a:noFill/>
            <a:miter lim="800000"/>
            <a:headEnd/>
            <a:tailEnd/>
          </a:ln>
          <a:effectLst/>
        </p:spPr>
        <p:txBody>
          <a:bodyPr>
            <a:spAutoFit/>
          </a:bodyPr>
          <a:lstStyle/>
          <a:p>
            <a:pPr algn="just">
              <a:defRPr/>
            </a:pPr>
            <a:r>
              <a:rPr lang="en-US" sz="2900" b="1">
                <a:solidFill>
                  <a:schemeClr val="bg1"/>
                </a:solidFill>
                <a:effectLst>
                  <a:outerShdw blurRad="38100" dist="38100" dir="2700000" algn="tl">
                    <a:srgbClr val="000000"/>
                  </a:outerShdw>
                </a:effectLst>
                <a:cs typeface="Arial" charset="0"/>
              </a:rPr>
              <a:t>In the case of new viruses for which no antidote has been created, scanning software uses methods that look for unusual virus like activity on your system. If the program sees any funny business, it quarantines the questionable program and broadcasts a warning to you about what the program may be trying to do (such as modify your Windows Registry). If you and the software think the program may be a virus, you can send the quarantined file to the antivirus vendor, where researchers examine it, determine its signature, name and catalog it, and release its antidote. It's now a known virus. </a:t>
            </a:r>
            <a:endParaRPr lang="en-US" sz="54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09600" y="361950"/>
            <a:ext cx="8153400" cy="5727700"/>
          </a:xfrm>
          <a:prstGeom prst="rect">
            <a:avLst/>
          </a:prstGeom>
          <a:noFill/>
          <a:ln w="9525">
            <a:noFill/>
            <a:miter lim="800000"/>
            <a:headEnd/>
            <a:tailEnd/>
          </a:ln>
          <a:effectLst/>
        </p:spPr>
        <p:txBody>
          <a:bodyPr>
            <a:spAutoFit/>
          </a:bodyPr>
          <a:lstStyle/>
          <a:p>
            <a:pPr algn="just">
              <a:defRPr/>
            </a:pPr>
            <a:r>
              <a:rPr lang="en-US" sz="3700" b="1">
                <a:solidFill>
                  <a:schemeClr val="bg1"/>
                </a:solidFill>
                <a:effectLst>
                  <a:outerShdw blurRad="38100" dist="38100" dir="2700000" algn="tl">
                    <a:srgbClr val="000000"/>
                  </a:outerShdw>
                </a:effectLst>
                <a:cs typeface="Arial" charset="0"/>
              </a:rPr>
              <a:t>If the virus never appears again -- which often happens when the virus is too poorly written to spread -- then vendors categorize the virus as </a:t>
            </a:r>
            <a:r>
              <a:rPr lang="en-US" sz="3700" b="1">
                <a:solidFill>
                  <a:srgbClr val="FF8E41"/>
                </a:solidFill>
                <a:effectLst>
                  <a:outerShdw blurRad="38100" dist="38100" dir="2700000" algn="tl">
                    <a:srgbClr val="000000"/>
                  </a:outerShdw>
                </a:effectLst>
                <a:cs typeface="Arial" charset="0"/>
              </a:rPr>
              <a:t>dormant</a:t>
            </a:r>
            <a:r>
              <a:rPr lang="en-US" sz="3700" b="1">
                <a:solidFill>
                  <a:schemeClr val="bg1"/>
                </a:solidFill>
                <a:effectLst>
                  <a:outerShdw blurRad="38100" dist="38100" dir="2700000" algn="tl">
                    <a:srgbClr val="000000"/>
                  </a:outerShdw>
                </a:effectLst>
                <a:cs typeface="Arial" charset="0"/>
              </a:rPr>
              <a:t>. But viruses are like earthquakes: The initial outbreak is usually followed by aftershocks. Variants (copycat viruses that emerge in droves after the initial outbreak) make up the bulk of known viruses. </a:t>
            </a:r>
            <a:endParaRPr lang="en-US" sz="66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3400" y="228600"/>
            <a:ext cx="8153400" cy="5984875"/>
          </a:xfrm>
          <a:prstGeom prst="rect">
            <a:avLst/>
          </a:prstGeom>
          <a:noFill/>
          <a:ln w="9525">
            <a:noFill/>
            <a:miter lim="800000"/>
            <a:headEnd/>
            <a:tailEnd/>
          </a:ln>
          <a:effectLst/>
        </p:spPr>
        <p:txBody>
          <a:bodyPr lIns="0" tIns="152352" rIns="0" bIns="38088">
            <a:spAutoFit/>
          </a:bodyPr>
          <a:lstStyle/>
          <a:p>
            <a:pPr>
              <a:defRPr/>
            </a:pPr>
            <a:r>
              <a:rPr lang="en-US" sz="5000" b="1">
                <a:solidFill>
                  <a:schemeClr val="bg1"/>
                </a:solidFill>
                <a:effectLst>
                  <a:outerShdw blurRad="38100" dist="38100" dir="2700000" algn="tl">
                    <a:srgbClr val="000000"/>
                  </a:outerShdw>
                </a:effectLst>
                <a:cs typeface="Arial" charset="0"/>
              </a:rPr>
              <a:t>Practice safe computing</a:t>
            </a:r>
          </a:p>
          <a:p>
            <a:pPr algn="just" eaLnBrk="0" hangingPunct="0">
              <a:defRPr/>
            </a:pPr>
            <a:r>
              <a:rPr lang="en-US" sz="3300" b="1">
                <a:solidFill>
                  <a:schemeClr val="bg1"/>
                </a:solidFill>
                <a:effectLst>
                  <a:outerShdw blurRad="38100" dist="38100" dir="2700000" algn="tl">
                    <a:srgbClr val="000000"/>
                  </a:outerShdw>
                </a:effectLst>
                <a:cs typeface="Arial" charset="0"/>
              </a:rPr>
              <a:t>The best way to protect yourself from viruses is to avoid opening unexpected     e-mail attachments and downloads from unreliable sources. Resist the urge to double-click everything in your mailbox. If you get a file attachment and you aren't expecting one, e-mail the person who sent it to you before you open the attachment. Ask them if they meant to send you the file, what it is, and what it should do. </a:t>
            </a:r>
            <a:endParaRPr lang="en-US" sz="60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609600"/>
            <a:ext cx="7924800" cy="5627688"/>
          </a:xfrm>
          <a:prstGeom prst="rect">
            <a:avLst/>
          </a:prstGeom>
          <a:noFill/>
          <a:ln w="9525">
            <a:noFill/>
            <a:miter lim="800000"/>
            <a:headEnd/>
            <a:tailEnd/>
          </a:ln>
          <a:effectLst/>
        </p:spPr>
        <p:txBody>
          <a:bodyPr>
            <a:spAutoFit/>
          </a:bodyPr>
          <a:lstStyle/>
          <a:p>
            <a:pPr algn="just">
              <a:defRPr/>
            </a:pPr>
            <a:r>
              <a:rPr lang="en-US" sz="3300" b="1">
                <a:solidFill>
                  <a:schemeClr val="bg1"/>
                </a:solidFill>
                <a:effectLst>
                  <a:outerShdw blurRad="38100" dist="38100" dir="2700000" algn="tl">
                    <a:srgbClr val="000000"/>
                  </a:outerShdw>
                </a:effectLst>
                <a:cs typeface="Arial" charset="0"/>
              </a:rPr>
              <a:t>For added safety, you need to install reliable antivirus scanning software and download updates regularly. Major antivirus software vendors, including Symantec, Network Associates, Computer Associates, and Trend Micro, provide regular updates. (Computer Associates' InoculateIT is also free.) Some of the vendors also offer a service that will automatically retrieve updates for you from the company's Web site.</a:t>
            </a:r>
            <a:endParaRPr lang="en-US" sz="60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57200" y="1143000"/>
            <a:ext cx="8077200" cy="4037013"/>
          </a:xfrm>
          <a:prstGeom prst="rect">
            <a:avLst/>
          </a:prstGeom>
          <a:noFill/>
          <a:ln w="9525">
            <a:noFill/>
            <a:miter lim="800000"/>
            <a:headEnd/>
            <a:tailEnd/>
          </a:ln>
          <a:effectLst/>
        </p:spPr>
        <p:txBody>
          <a:bodyPr>
            <a:spAutoFit/>
          </a:bodyPr>
          <a:lstStyle/>
          <a:p>
            <a:pPr algn="just">
              <a:defRPr/>
            </a:pPr>
            <a:r>
              <a:rPr lang="en-US" sz="3700" b="1">
                <a:solidFill>
                  <a:srgbClr val="FFB727"/>
                </a:solidFill>
                <a:effectLst>
                  <a:outerShdw blurRad="38100" dist="38100" dir="2700000" algn="tl">
                    <a:srgbClr val="000000"/>
                  </a:outerShdw>
                </a:effectLst>
                <a:cs typeface="Arial" charset="0"/>
              </a:rPr>
              <a:t>Regular updates</a:t>
            </a:r>
            <a:r>
              <a:rPr lang="en-US" sz="3700" b="1">
                <a:solidFill>
                  <a:schemeClr val="bg1"/>
                </a:solidFill>
                <a:effectLst>
                  <a:outerShdw blurRad="38100" dist="38100" dir="2700000" algn="tl">
                    <a:srgbClr val="000000"/>
                  </a:outerShdw>
                </a:effectLst>
                <a:cs typeface="Arial" charset="0"/>
              </a:rPr>
              <a:t> are essential. Researchers at Computer Economics estimate that 30 percent of small businesses are vulnerable to viruses either because they don't keep their virus-scanning software updated or because they don't install it correctly. </a:t>
            </a:r>
            <a:endParaRPr lang="en-US" sz="66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23" name="WordArt 2"/>
          <p:cNvSpPr>
            <a:spLocks noChangeArrowheads="1" noChangeShapeType="1" noTextEdit="1"/>
          </p:cNvSpPr>
          <p:nvPr/>
        </p:nvSpPr>
        <p:spPr bwMode="auto">
          <a:xfrm>
            <a:off x="457200" y="457200"/>
            <a:ext cx="4495800" cy="914400"/>
          </a:xfrm>
          <a:prstGeom prst="rect">
            <a:avLst/>
          </a:prstGeom>
        </p:spPr>
        <p:txBody>
          <a:bodyPr wrap="none" fromWordArt="1">
            <a:prstTxWarp prst="textWave1">
              <a:avLst>
                <a:gd name="adj1" fmla="val 13005"/>
                <a:gd name="adj2" fmla="val 0"/>
              </a:avLst>
            </a:prstTxWarp>
          </a:bodyPr>
          <a:lstStyle/>
          <a:p>
            <a:pPr algn="ctr"/>
            <a:r>
              <a:rPr lang="en-US" sz="3600" b="1"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Wishing you :</a:t>
            </a:r>
          </a:p>
        </p:txBody>
      </p:sp>
      <p:sp>
        <p:nvSpPr>
          <p:cNvPr id="30724" name="WordArt 5"/>
          <p:cNvSpPr>
            <a:spLocks noChangeArrowheads="1" noChangeShapeType="1" noTextEdit="1"/>
          </p:cNvSpPr>
          <p:nvPr/>
        </p:nvSpPr>
        <p:spPr bwMode="auto">
          <a:xfrm>
            <a:off x="5105400" y="5334000"/>
            <a:ext cx="3448050" cy="1181100"/>
          </a:xfrm>
          <a:prstGeom prst="rect">
            <a:avLst/>
          </a:prstGeom>
        </p:spPr>
        <p:txBody>
          <a:bodyPr wrap="none" fromWordArt="1">
            <a:prstTxWarp prst="textPlain">
              <a:avLst>
                <a:gd name="adj" fmla="val 50000"/>
              </a:avLst>
            </a:prstTxWarp>
          </a:bodyPr>
          <a:lstStyle/>
          <a:p>
            <a:pPr algn="ctr"/>
            <a:r>
              <a:rPr lang="en-US" sz="3600" kern="10" dirty="0" smtClean="0">
                <a:ln w="12700">
                  <a:solidFill>
                    <a:srgbClr val="3366FF"/>
                  </a:solidFill>
                  <a:round/>
                  <a:headEnd/>
                  <a:tailEnd/>
                </a:ln>
                <a:solidFill>
                  <a:srgbClr val="50C3FC">
                    <a:alpha val="50195"/>
                  </a:srgbClr>
                </a:solidFill>
                <a:effectLst>
                  <a:outerShdw dist="45791" dir="2021404" algn="ctr" rotWithShape="0">
                    <a:srgbClr val="9999FF"/>
                  </a:outerShdw>
                </a:effectLst>
                <a:latin typeface="Arial Black"/>
              </a:rPr>
              <a:t>Saad (CEO Future IT)</a:t>
            </a:r>
          </a:p>
          <a:p>
            <a:pPr algn="ctr"/>
            <a:r>
              <a:rPr lang="en-US" sz="3600" kern="10" dirty="0" smtClean="0">
                <a:ln w="12700">
                  <a:solidFill>
                    <a:srgbClr val="3366FF"/>
                  </a:solidFill>
                  <a:round/>
                  <a:headEnd/>
                  <a:tailEnd/>
                </a:ln>
                <a:solidFill>
                  <a:srgbClr val="50C3FC">
                    <a:alpha val="50195"/>
                  </a:srgbClr>
                </a:solidFill>
                <a:effectLst>
                  <a:outerShdw dist="45791" dir="2021404" algn="ctr" rotWithShape="0">
                    <a:srgbClr val="9999FF"/>
                  </a:outerShdw>
                </a:effectLst>
                <a:latin typeface="Arial Black"/>
              </a:rPr>
              <a:t>Presentation Point</a:t>
            </a:r>
            <a:endParaRPr lang="en-US" sz="3600" kern="10" dirty="0">
              <a:ln w="12700">
                <a:solidFill>
                  <a:srgbClr val="3366FF"/>
                </a:solidFill>
                <a:round/>
                <a:headEnd/>
                <a:tailEnd/>
              </a:ln>
              <a:solidFill>
                <a:srgbClr val="50C3FC">
                  <a:alpha val="50195"/>
                </a:srgbClr>
              </a:solidFill>
              <a:effectLst>
                <a:outerShdw dist="45791" dir="2021404" algn="ctr" rotWithShape="0">
                  <a:srgbClr val="9999FF"/>
                </a:outerShdw>
              </a:effectLst>
              <a:latin typeface="Arial Black"/>
            </a:endParaRPr>
          </a:p>
        </p:txBody>
      </p:sp>
      <p:sp>
        <p:nvSpPr>
          <p:cNvPr id="30725" name="WordArt 6"/>
          <p:cNvSpPr>
            <a:spLocks noChangeArrowheads="1" noChangeShapeType="1" noTextEdit="1"/>
          </p:cNvSpPr>
          <p:nvPr/>
        </p:nvSpPr>
        <p:spPr bwMode="auto">
          <a:xfrm>
            <a:off x="762000" y="2438400"/>
            <a:ext cx="7924800" cy="1219200"/>
          </a:xfrm>
          <a:prstGeom prst="rect">
            <a:avLst/>
          </a:prstGeom>
        </p:spPr>
        <p:txBody>
          <a:bodyPr wrap="none" fromWordArt="1">
            <a:prstTxWarp prst="textDoubleWave1">
              <a:avLst>
                <a:gd name="adj1" fmla="val 6500"/>
                <a:gd name="adj2" fmla="val 0"/>
              </a:avLst>
            </a:prstTxWarp>
          </a:bodyPr>
          <a:lstStyle/>
          <a:p>
            <a:pPr algn="ctr"/>
            <a:r>
              <a:rPr lang="en-US" sz="3600" kern="10" spc="-360" dirty="0">
                <a:ln w="12700">
                  <a:solidFill>
                    <a:srgbClr val="000099"/>
                  </a:solidFill>
                  <a:round/>
                  <a:headEnd/>
                  <a:tailEnd/>
                </a:ln>
                <a:solidFill>
                  <a:srgbClr val="33CCFF"/>
                </a:solidFill>
                <a:effectLst>
                  <a:outerShdw dist="125724" dir="18900000" algn="ctr" rotWithShape="0">
                    <a:srgbClr val="000099"/>
                  </a:outerShdw>
                </a:effectLst>
                <a:latin typeface="Arial Black"/>
              </a:rPr>
              <a:t>Safe &amp; Happy Computing.....</a:t>
            </a:r>
          </a:p>
        </p:txBody>
      </p:sp>
      <p:sp>
        <p:nvSpPr>
          <p:cNvPr id="6" name="Footer Placeholder 5"/>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381000"/>
            <a:ext cx="8534400" cy="5857875"/>
          </a:xfrm>
          <a:prstGeom prst="rect">
            <a:avLst/>
          </a:prstGeom>
          <a:noFill/>
          <a:ln w="9525">
            <a:noFill/>
            <a:miter lim="800000"/>
            <a:headEnd/>
            <a:tailEnd/>
          </a:ln>
          <a:effectLst/>
        </p:spPr>
        <p:txBody>
          <a:bodyPr>
            <a:spAutoFit/>
          </a:bodyPr>
          <a:lstStyle/>
          <a:p>
            <a:pPr algn="just">
              <a:defRPr/>
            </a:pPr>
            <a:r>
              <a:rPr lang="en-US" sz="4100" b="1">
                <a:solidFill>
                  <a:schemeClr val="bg1"/>
                </a:solidFill>
                <a:effectLst>
                  <a:outerShdw blurRad="38100" dist="38100" dir="2700000" algn="tl">
                    <a:srgbClr val="000000"/>
                  </a:outerShdw>
                </a:effectLst>
                <a:cs typeface="Arial" charset="0"/>
              </a:rPr>
              <a:t>In some cases, a virus will execute only a gentle "personality quirk," such as causing your computer to make seemingly random bleeps. </a:t>
            </a:r>
          </a:p>
          <a:p>
            <a:pPr algn="just">
              <a:defRPr/>
            </a:pPr>
            <a:endParaRPr lang="en-US" sz="900" b="1">
              <a:solidFill>
                <a:schemeClr val="bg1"/>
              </a:solidFill>
              <a:effectLst>
                <a:outerShdw blurRad="38100" dist="38100" dir="2700000" algn="tl">
                  <a:srgbClr val="000000"/>
                </a:outerShdw>
              </a:effectLst>
              <a:cs typeface="Arial" charset="0"/>
            </a:endParaRPr>
          </a:p>
          <a:p>
            <a:pPr algn="just">
              <a:defRPr/>
            </a:pPr>
            <a:r>
              <a:rPr lang="en-US" sz="4100" b="1">
                <a:solidFill>
                  <a:schemeClr val="bg1"/>
                </a:solidFill>
                <a:effectLst>
                  <a:outerShdw blurRad="38100" dist="38100" dir="2700000" algn="tl">
                    <a:srgbClr val="000000"/>
                  </a:outerShdw>
                </a:effectLst>
                <a:cs typeface="Arial" charset="0"/>
              </a:rPr>
              <a:t>But a virus can be very </a:t>
            </a:r>
            <a:r>
              <a:rPr lang="en-US" sz="4100" b="1">
                <a:solidFill>
                  <a:srgbClr val="FEF800"/>
                </a:solidFill>
                <a:effectLst>
                  <a:outerShdw blurRad="38100" dist="38100" dir="2700000" algn="tl">
                    <a:srgbClr val="000000"/>
                  </a:outerShdw>
                </a:effectLst>
                <a:cs typeface="Arial" charset="0"/>
              </a:rPr>
              <a:t>destructive</a:t>
            </a:r>
            <a:r>
              <a:rPr lang="en-US" sz="4100" b="1">
                <a:solidFill>
                  <a:schemeClr val="bg1"/>
                </a:solidFill>
                <a:effectLst>
                  <a:outerShdw blurRad="38100" dist="38100" dir="2700000" algn="tl">
                    <a:srgbClr val="000000"/>
                  </a:outerShdw>
                </a:effectLst>
                <a:cs typeface="Arial" charset="0"/>
              </a:rPr>
              <a:t>; it could </a:t>
            </a:r>
            <a:r>
              <a:rPr lang="en-US" sz="4100" b="1" i="1">
                <a:solidFill>
                  <a:srgbClr val="8BDF77"/>
                </a:solidFill>
                <a:effectLst>
                  <a:outerShdw blurRad="38100" dist="38100" dir="2700000" algn="tl">
                    <a:srgbClr val="000000"/>
                  </a:outerShdw>
                </a:effectLst>
                <a:cs typeface="Arial" charset="0"/>
              </a:rPr>
              <a:t>format your hard drive, overwrite your hard drive boot sector, or delete files</a:t>
            </a:r>
            <a:r>
              <a:rPr lang="en-US" sz="4100" b="1">
                <a:solidFill>
                  <a:schemeClr val="bg1"/>
                </a:solidFill>
                <a:effectLst>
                  <a:outerShdw blurRad="38100" dist="38100" dir="2700000" algn="tl">
                    <a:srgbClr val="000000"/>
                  </a:outerShdw>
                </a:effectLst>
                <a:cs typeface="Arial" charset="0"/>
              </a:rPr>
              <a:t> and render your machine inoperable. </a:t>
            </a:r>
            <a:endParaRPr lang="en-US" sz="72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57200" y="304800"/>
            <a:ext cx="8229600" cy="4754563"/>
          </a:xfrm>
          <a:prstGeom prst="rect">
            <a:avLst/>
          </a:prstGeom>
          <a:noFill/>
          <a:ln w="9525">
            <a:noFill/>
            <a:miter lim="800000"/>
            <a:headEnd/>
            <a:tailEnd/>
          </a:ln>
          <a:effectLst/>
        </p:spPr>
        <p:txBody>
          <a:bodyPr lIns="0" tIns="152352" rIns="0" bIns="76176">
            <a:spAutoFit/>
          </a:bodyPr>
          <a:lstStyle/>
          <a:p>
            <a:pPr>
              <a:defRPr/>
            </a:pPr>
            <a:r>
              <a:rPr lang="en-US" sz="6000" b="1" u="sng">
                <a:solidFill>
                  <a:schemeClr val="bg1"/>
                </a:solidFill>
                <a:effectLst>
                  <a:outerShdw blurRad="38100" dist="38100" dir="2700000" algn="tl">
                    <a:srgbClr val="000000"/>
                  </a:outerShdw>
                </a:effectLst>
                <a:cs typeface="Times New Roman" pitchFamily="18" charset="0"/>
              </a:rPr>
              <a:t>General virus types</a:t>
            </a:r>
            <a:r>
              <a:rPr lang="en-US" sz="6000" b="1">
                <a:solidFill>
                  <a:schemeClr val="bg1"/>
                </a:solidFill>
                <a:effectLst>
                  <a:outerShdw blurRad="38100" dist="38100" dir="2700000" algn="tl">
                    <a:srgbClr val="000000"/>
                  </a:outerShdw>
                </a:effectLst>
                <a:cs typeface="Times New Roman" pitchFamily="18" charset="0"/>
              </a:rPr>
              <a:t> </a:t>
            </a:r>
          </a:p>
          <a:p>
            <a:pPr>
              <a:defRPr/>
            </a:pPr>
            <a:endParaRPr lang="en-US" sz="1200" b="1">
              <a:solidFill>
                <a:schemeClr val="bg1"/>
              </a:solidFill>
              <a:effectLst>
                <a:outerShdw blurRad="38100" dist="38100" dir="2700000" algn="tl">
                  <a:srgbClr val="000000"/>
                </a:outerShdw>
              </a:effectLst>
              <a:cs typeface="Times New Roman" pitchFamily="18" charset="0"/>
            </a:endParaRPr>
          </a:p>
          <a:p>
            <a:pPr algn="just" eaLnBrk="0" hangingPunct="0">
              <a:defRPr/>
            </a:pPr>
            <a:r>
              <a:rPr lang="en-US" sz="4500" b="1">
                <a:solidFill>
                  <a:schemeClr val="bg1"/>
                </a:solidFill>
                <a:effectLst>
                  <a:outerShdw blurRad="38100" dist="38100" dir="2700000" algn="tl">
                    <a:srgbClr val="000000"/>
                  </a:outerShdw>
                </a:effectLst>
                <a:cs typeface="Arial" charset="0"/>
              </a:rPr>
              <a:t>While there are thousands of variations of viruses, most fall into one of the following general categories, each of which works slightly differently.</a:t>
            </a:r>
            <a:endParaRPr lang="en-US" sz="8000" b="1">
              <a:solidFill>
                <a:schemeClr val="bg1"/>
              </a:solidFill>
              <a:effectLst>
                <a:outerShdw blurRad="38100" dist="38100" dir="2700000" algn="tl">
                  <a:srgbClr val="000000"/>
                </a:outerShdw>
              </a:effectLst>
            </a:endParaRPr>
          </a:p>
        </p:txBody>
      </p:sp>
      <p:pic>
        <p:nvPicPr>
          <p:cNvPr id="5124" name="Picture 3" descr="C:\Documents and Settings\sxcc.ADMN\Application Data\Microsoft\Media Catalog\Downloaded Clips\cl0\HM00492_.wmf"/>
          <p:cNvPicPr>
            <a:picLocks noChangeAspect="1" noChangeArrowheads="1"/>
          </p:cNvPicPr>
          <p:nvPr/>
        </p:nvPicPr>
        <p:blipFill>
          <a:blip r:embed="rId2"/>
          <a:srcRect/>
          <a:stretch>
            <a:fillRect/>
          </a:stretch>
        </p:blipFill>
        <p:spPr bwMode="auto">
          <a:xfrm>
            <a:off x="7010400" y="4495800"/>
            <a:ext cx="1506538" cy="1676400"/>
          </a:xfrm>
          <a:prstGeom prst="rect">
            <a:avLst/>
          </a:prstGeom>
          <a:noFill/>
          <a:ln w="9525">
            <a:noFill/>
            <a:miter lim="800000"/>
            <a:headEnd/>
            <a:tailEnd/>
          </a:ln>
        </p:spPr>
      </p:pic>
      <p:sp>
        <p:nvSpPr>
          <p:cNvPr id="5" name="Footer Placeholder 4"/>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28600" y="457200"/>
            <a:ext cx="8763000" cy="5651500"/>
          </a:xfrm>
          <a:prstGeom prst="rect">
            <a:avLst/>
          </a:prstGeom>
          <a:noFill/>
          <a:ln w="9525">
            <a:noFill/>
            <a:miter lim="800000"/>
            <a:headEnd/>
            <a:tailEnd/>
          </a:ln>
          <a:effectLst/>
        </p:spPr>
        <p:txBody>
          <a:bodyPr>
            <a:spAutoFit/>
          </a:bodyPr>
          <a:lstStyle/>
          <a:p>
            <a:pPr algn="just">
              <a:defRPr/>
            </a:pPr>
            <a:r>
              <a:rPr lang="en-US" sz="6000" b="1" i="1">
                <a:solidFill>
                  <a:schemeClr val="bg1"/>
                </a:solidFill>
                <a:effectLst>
                  <a:outerShdw blurRad="38100" dist="38100" dir="2700000" algn="tl">
                    <a:srgbClr val="000000"/>
                  </a:outerShdw>
                </a:effectLst>
                <a:cs typeface="Arial" charset="0"/>
              </a:rPr>
              <a:t>Boot Sector Virus</a:t>
            </a:r>
            <a:r>
              <a:rPr lang="en-US" sz="4900" b="1">
                <a:solidFill>
                  <a:schemeClr val="bg1"/>
                </a:solidFill>
                <a:effectLst>
                  <a:outerShdw blurRad="38100" dist="38100" dir="2700000" algn="tl">
                    <a:srgbClr val="000000"/>
                  </a:outerShdw>
                </a:effectLst>
                <a:cs typeface="Arial" charset="0"/>
              </a:rPr>
              <a:t>: </a:t>
            </a:r>
          </a:p>
          <a:p>
            <a:pPr algn="just">
              <a:defRPr/>
            </a:pPr>
            <a:endParaRPr lang="en-US" sz="4900" b="1">
              <a:solidFill>
                <a:schemeClr val="bg1"/>
              </a:solidFill>
              <a:effectLst>
                <a:outerShdw blurRad="38100" dist="38100" dir="2700000" algn="tl">
                  <a:srgbClr val="000000"/>
                </a:outerShdw>
              </a:effectLst>
              <a:cs typeface="Arial" charset="0"/>
            </a:endParaRPr>
          </a:p>
          <a:p>
            <a:pPr algn="just">
              <a:defRPr/>
            </a:pPr>
            <a:r>
              <a:rPr lang="en-US" sz="4900" b="1">
                <a:solidFill>
                  <a:schemeClr val="bg1"/>
                </a:solidFill>
                <a:effectLst>
                  <a:outerShdw blurRad="38100" dist="38100" dir="2700000" algn="tl">
                    <a:srgbClr val="000000"/>
                  </a:outerShdw>
                </a:effectLst>
                <a:cs typeface="Arial" charset="0"/>
              </a:rPr>
              <a:t>Replaces or implants itself in the boot sector</a:t>
            </a:r>
            <a:r>
              <a:rPr lang="en-US" sz="6000" b="1">
                <a:solidFill>
                  <a:schemeClr val="bg1"/>
                </a:solidFill>
                <a:effectLst>
                  <a:outerShdw blurRad="38100" dist="38100" dir="2700000" algn="tl">
                    <a:srgbClr val="000000"/>
                  </a:outerShdw>
                </a:effectLst>
              </a:rPr>
              <a:t>. </a:t>
            </a:r>
            <a:r>
              <a:rPr lang="en-US" sz="4900" b="1">
                <a:solidFill>
                  <a:schemeClr val="bg1"/>
                </a:solidFill>
                <a:effectLst>
                  <a:outerShdw blurRad="38100" dist="38100" dir="2700000" algn="tl">
                    <a:srgbClr val="000000"/>
                  </a:outerShdw>
                </a:effectLst>
                <a:cs typeface="Arial" charset="0"/>
              </a:rPr>
              <a:t>This kind of virus can prevent you from being able to boot your hard disk. </a:t>
            </a: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81000" y="152400"/>
            <a:ext cx="8382000" cy="6276975"/>
          </a:xfrm>
          <a:prstGeom prst="rect">
            <a:avLst/>
          </a:prstGeom>
          <a:noFill/>
          <a:ln w="9525">
            <a:noFill/>
            <a:miter lim="800000"/>
            <a:headEnd/>
            <a:tailEnd/>
          </a:ln>
          <a:effectLst/>
        </p:spPr>
        <p:txBody>
          <a:bodyPr>
            <a:spAutoFit/>
          </a:bodyPr>
          <a:lstStyle/>
          <a:p>
            <a:pPr algn="just">
              <a:defRPr/>
            </a:pPr>
            <a:r>
              <a:rPr lang="en-US" sz="6600" b="1" i="1">
                <a:solidFill>
                  <a:schemeClr val="bg1"/>
                </a:solidFill>
                <a:effectLst>
                  <a:outerShdw blurRad="38100" dist="38100" dir="2700000" algn="tl">
                    <a:srgbClr val="000000"/>
                  </a:outerShdw>
                </a:effectLst>
                <a:cs typeface="Arial" charset="0"/>
              </a:rPr>
              <a:t>Macro Virus</a:t>
            </a:r>
            <a:r>
              <a:rPr lang="en-US" sz="5500" b="1">
                <a:solidFill>
                  <a:schemeClr val="bg1"/>
                </a:solidFill>
                <a:effectLst>
                  <a:outerShdw blurRad="38100" dist="38100" dir="2700000" algn="tl">
                    <a:srgbClr val="000000"/>
                  </a:outerShdw>
                </a:effectLst>
                <a:cs typeface="Arial" charset="0"/>
              </a:rPr>
              <a:t>: </a:t>
            </a:r>
          </a:p>
          <a:p>
            <a:pPr algn="just">
              <a:defRPr/>
            </a:pPr>
            <a:r>
              <a:rPr lang="en-US" sz="3700" b="1">
                <a:solidFill>
                  <a:schemeClr val="bg1"/>
                </a:solidFill>
                <a:effectLst>
                  <a:outerShdw blurRad="38100" dist="38100" dir="2700000" algn="tl">
                    <a:srgbClr val="000000"/>
                  </a:outerShdw>
                </a:effectLst>
                <a:cs typeface="Arial" charset="0"/>
              </a:rPr>
              <a:t>Written using a simplified macro programming language, these viruses affect Microsoft Office applications, such as Word and Excel</a:t>
            </a:r>
            <a:r>
              <a:rPr lang="en-US" sz="4400" b="1">
                <a:solidFill>
                  <a:schemeClr val="bg1"/>
                </a:solidFill>
                <a:effectLst>
                  <a:outerShdw blurRad="38100" dist="38100" dir="2700000" algn="tl">
                    <a:srgbClr val="000000"/>
                  </a:outerShdw>
                </a:effectLst>
              </a:rPr>
              <a:t>. </a:t>
            </a:r>
            <a:r>
              <a:rPr lang="en-US" sz="3700" b="1">
                <a:solidFill>
                  <a:schemeClr val="bg1"/>
                </a:solidFill>
                <a:effectLst>
                  <a:outerShdw blurRad="38100" dist="38100" dir="2700000" algn="tl">
                    <a:srgbClr val="000000"/>
                  </a:outerShdw>
                </a:effectLst>
                <a:cs typeface="Arial" charset="0"/>
              </a:rPr>
              <a:t>A document infected with a macro virus generally modifies a pre-existing, commonly used command (such as Save) to trigger its payload upon execution of that command. </a:t>
            </a: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ChangeArrowheads="1"/>
          </p:cNvSpPr>
          <p:nvPr/>
        </p:nvSpPr>
        <p:spPr bwMode="auto">
          <a:xfrm>
            <a:off x="0" y="2219325"/>
            <a:ext cx="9144000" cy="822325"/>
          </a:xfrm>
          <a:prstGeom prst="rect">
            <a:avLst/>
          </a:prstGeom>
          <a:noFill/>
          <a:ln w="9525">
            <a:noFill/>
            <a:miter lim="800000"/>
            <a:headEnd/>
            <a:tailEnd/>
          </a:ln>
        </p:spPr>
        <p:txBody>
          <a:bodyPr>
            <a:spAutoFit/>
          </a:bodyPr>
          <a:lstStyle/>
          <a:p>
            <a:endParaRPr lang="en-US"/>
          </a:p>
          <a:p>
            <a:pPr lvl="1" eaLnBrk="0" hangingPunct="0"/>
            <a:endParaRPr lang="en-US"/>
          </a:p>
        </p:txBody>
      </p:sp>
      <p:sp>
        <p:nvSpPr>
          <p:cNvPr id="8196" name="Rectangle 3"/>
          <p:cNvSpPr>
            <a:spLocks noChangeArrowheads="1"/>
          </p:cNvSpPr>
          <p:nvPr/>
        </p:nvSpPr>
        <p:spPr bwMode="auto">
          <a:xfrm>
            <a:off x="0" y="3041650"/>
            <a:ext cx="9144000" cy="730250"/>
          </a:xfrm>
          <a:prstGeom prst="rect">
            <a:avLst/>
          </a:prstGeom>
          <a:noFill/>
          <a:ln w="9525">
            <a:noFill/>
            <a:miter lim="800000"/>
            <a:headEnd/>
            <a:tailEnd/>
          </a:ln>
        </p:spPr>
        <p:txBody>
          <a:bodyPr tIns="0" bIns="0">
            <a:spAutoFit/>
          </a:bodyPr>
          <a:lstStyle/>
          <a:p>
            <a:endParaRPr lang="en-US"/>
          </a:p>
          <a:p>
            <a:pPr eaLnBrk="0" hangingPunct="0"/>
            <a:endParaRPr lang="en-US"/>
          </a:p>
        </p:txBody>
      </p:sp>
      <p:sp>
        <p:nvSpPr>
          <p:cNvPr id="2" name="Rectangle 4"/>
          <p:cNvSpPr>
            <a:spLocks noChangeArrowheads="1"/>
          </p:cNvSpPr>
          <p:nvPr/>
        </p:nvSpPr>
        <p:spPr bwMode="auto">
          <a:xfrm>
            <a:off x="228600" y="533400"/>
            <a:ext cx="8534400" cy="5807075"/>
          </a:xfrm>
          <a:prstGeom prst="rect">
            <a:avLst/>
          </a:prstGeom>
          <a:noFill/>
          <a:ln w="9525">
            <a:noFill/>
            <a:miter lim="800000"/>
            <a:headEnd/>
            <a:tailEnd/>
          </a:ln>
          <a:effectLst/>
        </p:spPr>
        <p:txBody>
          <a:bodyPr bIns="76176">
            <a:spAutoFit/>
          </a:bodyPr>
          <a:lstStyle/>
          <a:p>
            <a:pPr algn="just">
              <a:defRPr/>
            </a:pPr>
            <a:r>
              <a:rPr lang="en-US" sz="7200" b="1" i="1">
                <a:solidFill>
                  <a:schemeClr val="bg1"/>
                </a:solidFill>
                <a:effectLst>
                  <a:outerShdw blurRad="38100" dist="38100" dir="2700000" algn="tl">
                    <a:srgbClr val="000000"/>
                  </a:outerShdw>
                </a:effectLst>
                <a:cs typeface="Arial" charset="0"/>
              </a:rPr>
              <a:t>Multipartite Virus</a:t>
            </a:r>
            <a:r>
              <a:rPr lang="en-US" sz="4100" b="1">
                <a:solidFill>
                  <a:schemeClr val="bg1"/>
                </a:solidFill>
                <a:effectLst>
                  <a:outerShdw blurRad="38100" dist="38100" dir="2700000" algn="tl">
                    <a:srgbClr val="000000"/>
                  </a:outerShdw>
                </a:effectLst>
                <a:cs typeface="Arial" charset="0"/>
              </a:rPr>
              <a:t> </a:t>
            </a:r>
          </a:p>
          <a:p>
            <a:pPr algn="just">
              <a:defRPr/>
            </a:pPr>
            <a:endParaRPr lang="en-US" sz="4100" b="1">
              <a:solidFill>
                <a:schemeClr val="bg1"/>
              </a:solidFill>
              <a:effectLst>
                <a:outerShdw blurRad="38100" dist="38100" dir="2700000" algn="tl">
                  <a:srgbClr val="000000"/>
                </a:outerShdw>
              </a:effectLst>
              <a:cs typeface="Arial" charset="0"/>
            </a:endParaRPr>
          </a:p>
          <a:p>
            <a:pPr algn="just">
              <a:defRPr/>
            </a:pPr>
            <a:r>
              <a:rPr lang="en-US" sz="4500" b="1">
                <a:solidFill>
                  <a:schemeClr val="bg1"/>
                </a:solidFill>
                <a:effectLst>
                  <a:outerShdw blurRad="38100" dist="38100" dir="2700000" algn="tl">
                    <a:srgbClr val="000000"/>
                  </a:outerShdw>
                </a:effectLst>
                <a:cs typeface="Arial" charset="0"/>
              </a:rPr>
              <a:t>Infects both files and the boot sector-- a double whammy that can reinfect your system dozens of times before it's caught. </a:t>
            </a:r>
            <a:endParaRPr lang="en-US" sz="5400" b="1">
              <a:solidFill>
                <a:schemeClr val="bg1"/>
              </a:solidFill>
              <a:effectLst>
                <a:outerShdw blurRad="38100" dist="38100" dir="2700000" algn="tl">
                  <a:srgbClr val="000000"/>
                </a:outerShdw>
              </a:effectLst>
            </a:endParaRPr>
          </a:p>
          <a:p>
            <a:pPr eaLnBrk="0" hangingPunct="0">
              <a:defRPr/>
            </a:pPr>
            <a:endParaRPr lang="en-US" sz="8000" b="1">
              <a:solidFill>
                <a:schemeClr val="bg1"/>
              </a:solidFill>
              <a:effectLst>
                <a:outerShdw blurRad="38100" dist="38100" dir="2700000" algn="tl">
                  <a:srgbClr val="000000"/>
                </a:outerShdw>
              </a:effectLst>
            </a:endParaRPr>
          </a:p>
        </p:txBody>
      </p:sp>
      <p:sp>
        <p:nvSpPr>
          <p:cNvPr id="6" name="Footer Placeholder 5"/>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09600" y="990600"/>
            <a:ext cx="8001000" cy="3413125"/>
          </a:xfrm>
          <a:prstGeom prst="rect">
            <a:avLst/>
          </a:prstGeom>
          <a:noFill/>
          <a:ln w="9525">
            <a:noFill/>
            <a:miter lim="800000"/>
            <a:headEnd/>
            <a:tailEnd/>
          </a:ln>
          <a:effectLst/>
        </p:spPr>
        <p:txBody>
          <a:bodyPr>
            <a:spAutoFit/>
          </a:bodyPr>
          <a:lstStyle/>
          <a:p>
            <a:pPr>
              <a:defRPr/>
            </a:pPr>
            <a:r>
              <a:rPr lang="en-US" sz="6000" b="1" i="1">
                <a:solidFill>
                  <a:schemeClr val="bg1"/>
                </a:solidFill>
                <a:effectLst>
                  <a:outerShdw blurRad="38100" dist="38100" dir="2700000" algn="tl">
                    <a:srgbClr val="000000"/>
                  </a:outerShdw>
                </a:effectLst>
                <a:cs typeface="Arial" charset="0"/>
              </a:rPr>
              <a:t>Polymorphic Virus</a:t>
            </a:r>
            <a:r>
              <a:rPr lang="en-US" sz="4900" b="1">
                <a:solidFill>
                  <a:schemeClr val="bg1"/>
                </a:solidFill>
                <a:effectLst>
                  <a:outerShdw blurRad="38100" dist="38100" dir="2700000" algn="tl">
                    <a:srgbClr val="000000"/>
                  </a:outerShdw>
                </a:effectLst>
                <a:cs typeface="Arial" charset="0"/>
              </a:rPr>
              <a:t>: </a:t>
            </a:r>
          </a:p>
          <a:p>
            <a:pPr>
              <a:defRPr/>
            </a:pPr>
            <a:endParaRPr lang="en-US" sz="4900" b="1">
              <a:solidFill>
                <a:schemeClr val="bg1"/>
              </a:solidFill>
              <a:effectLst>
                <a:outerShdw blurRad="38100" dist="38100" dir="2700000" algn="tl">
                  <a:srgbClr val="000000"/>
                </a:outerShdw>
              </a:effectLst>
              <a:cs typeface="Arial" charset="0"/>
            </a:endParaRPr>
          </a:p>
          <a:p>
            <a:pPr algn="just">
              <a:defRPr/>
            </a:pPr>
            <a:r>
              <a:rPr lang="en-US" sz="4900" b="1">
                <a:solidFill>
                  <a:schemeClr val="bg1"/>
                </a:solidFill>
                <a:effectLst>
                  <a:outerShdw blurRad="38100" dist="38100" dir="2700000" algn="tl">
                    <a:srgbClr val="000000"/>
                  </a:outerShdw>
                </a:effectLst>
                <a:cs typeface="Arial" charset="0"/>
              </a:rPr>
              <a:t>Changes code whenever it passes to another machine</a:t>
            </a:r>
            <a:r>
              <a:rPr lang="en-US" sz="6000" b="1">
                <a:solidFill>
                  <a:schemeClr val="bg1"/>
                </a:solidFill>
                <a:effectLst>
                  <a:outerShdw blurRad="38100" dist="38100" dir="2700000" algn="tl">
                    <a:srgbClr val="000000"/>
                  </a:outerShdw>
                </a:effectLst>
              </a:rPr>
              <a:t>.</a:t>
            </a:r>
            <a:endParaRPr lang="en-US" sz="88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838200"/>
            <a:ext cx="7772400" cy="4802188"/>
          </a:xfrm>
          <a:prstGeom prst="rect">
            <a:avLst/>
          </a:prstGeom>
          <a:noFill/>
          <a:ln w="9525">
            <a:noFill/>
            <a:miter lim="800000"/>
            <a:headEnd/>
            <a:tailEnd/>
          </a:ln>
          <a:effectLst/>
        </p:spPr>
        <p:txBody>
          <a:bodyPr>
            <a:spAutoFit/>
          </a:bodyPr>
          <a:lstStyle/>
          <a:p>
            <a:pPr algn="just">
              <a:defRPr/>
            </a:pPr>
            <a:r>
              <a:rPr lang="en-US" sz="7200" b="1" i="1">
                <a:solidFill>
                  <a:schemeClr val="bg1"/>
                </a:solidFill>
                <a:effectLst>
                  <a:outerShdw blurRad="38100" dist="38100" dir="2700000" algn="tl">
                    <a:srgbClr val="000000"/>
                  </a:outerShdw>
                </a:effectLst>
                <a:cs typeface="Arial" charset="0"/>
              </a:rPr>
              <a:t>Stealth Virus</a:t>
            </a:r>
            <a:r>
              <a:rPr lang="en-US" sz="6100" b="1">
                <a:solidFill>
                  <a:schemeClr val="bg1"/>
                </a:solidFill>
                <a:effectLst>
                  <a:outerShdw blurRad="38100" dist="38100" dir="2700000" algn="tl">
                    <a:srgbClr val="000000"/>
                  </a:outerShdw>
                </a:effectLst>
                <a:cs typeface="Arial" charset="0"/>
              </a:rPr>
              <a:t>: </a:t>
            </a:r>
          </a:p>
          <a:p>
            <a:pPr algn="just">
              <a:defRPr/>
            </a:pPr>
            <a:endParaRPr lang="en-US" sz="6100" b="1">
              <a:solidFill>
                <a:schemeClr val="bg1"/>
              </a:solidFill>
              <a:effectLst>
                <a:outerShdw blurRad="38100" dist="38100" dir="2700000" algn="tl">
                  <a:srgbClr val="000000"/>
                </a:outerShdw>
              </a:effectLst>
              <a:cs typeface="Arial" charset="0"/>
            </a:endParaRPr>
          </a:p>
          <a:p>
            <a:pPr algn="just">
              <a:defRPr/>
            </a:pPr>
            <a:r>
              <a:rPr lang="en-US" sz="5500" b="1">
                <a:solidFill>
                  <a:schemeClr val="bg1"/>
                </a:solidFill>
                <a:effectLst>
                  <a:outerShdw blurRad="38100" dist="38100" dir="2700000" algn="tl">
                    <a:srgbClr val="000000"/>
                  </a:outerShdw>
                </a:effectLst>
                <a:cs typeface="Arial" charset="0"/>
              </a:rPr>
              <a:t>hides its presence by making an infected file not appear infected</a:t>
            </a:r>
            <a:r>
              <a:rPr lang="en-US" sz="6600" b="1">
                <a:solidFill>
                  <a:schemeClr val="bg1"/>
                </a:solidFill>
                <a:effectLst>
                  <a:outerShdw blurRad="38100" dist="38100" dir="2700000" algn="tl">
                    <a:srgbClr val="000000"/>
                  </a:outerShdw>
                </a:effectLst>
              </a:rPr>
              <a:t> </a:t>
            </a:r>
            <a:endParaRPr lang="en-US" sz="9600" b="1">
              <a:solidFill>
                <a:schemeClr val="bg1"/>
              </a:solidFill>
              <a:effectLst>
                <a:outerShdw blurRad="38100" dist="38100" dir="2700000" algn="tl">
                  <a:srgbClr val="000000"/>
                </a:outerShdw>
              </a:effectLst>
            </a:endParaRPr>
          </a:p>
        </p:txBody>
      </p:sp>
      <p:sp>
        <p:nvSpPr>
          <p:cNvPr id="4" name="Footer Placeholder 3"/>
          <p:cNvSpPr>
            <a:spLocks noGrp="1"/>
          </p:cNvSpPr>
          <p:nvPr>
            <p:ph type="ftr" sz="quarter" idx="10"/>
          </p:nvPr>
        </p:nvSpPr>
        <p:spPr/>
        <p:txBody>
          <a:bodyPr/>
          <a:lstStyle/>
          <a:p>
            <a:pPr>
              <a:defRPr/>
            </a:pPr>
            <a:r>
              <a:rPr lang="en-US" smtClean="0"/>
              <a:t>Compiled &amp; Designed by : Presentation Point   Idea by: SAAD(CEO Future IT) © 2011</a:t>
            </a:r>
            <a:endParaRPr lang="en-US"/>
          </a:p>
        </p:txBody>
      </p:sp>
    </p:spTree>
  </p:cSld>
  <p:clrMapOvr>
    <a:masterClrMapping/>
  </p:clrMapOvr>
</p:sld>
</file>

<file path=ppt/theme/theme1.xml><?xml version="1.0" encoding="utf-8"?>
<a:theme xmlns:a="http://schemas.openxmlformats.org/drawingml/2006/main" name="virus presentatio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virus presentation</Template>
  <TotalTime>15</TotalTime>
  <Words>2163</Words>
  <Application>Microsoft PowerPoint</Application>
  <PresentationFormat>On-screen Show (4:3)</PresentationFormat>
  <Paragraphs>121</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virus presentation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dc:creator>
  <cp:lastModifiedBy>SAAD</cp:lastModifiedBy>
  <cp:revision>3</cp:revision>
  <dcterms:created xsi:type="dcterms:W3CDTF">2011-02-19T14:41:56Z</dcterms:created>
  <dcterms:modified xsi:type="dcterms:W3CDTF">2011-02-19T14:58:23Z</dcterms:modified>
</cp:coreProperties>
</file>